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321" r:id="rId3"/>
    <p:sldId id="299" r:id="rId4"/>
    <p:sldId id="295" r:id="rId5"/>
    <p:sldId id="300" r:id="rId6"/>
    <p:sldId id="322" r:id="rId7"/>
    <p:sldId id="302" r:id="rId8"/>
    <p:sldId id="305" r:id="rId9"/>
    <p:sldId id="306" r:id="rId10"/>
    <p:sldId id="307" r:id="rId11"/>
    <p:sldId id="320" r:id="rId12"/>
    <p:sldId id="319" r:id="rId13"/>
    <p:sldId id="308" r:id="rId14"/>
    <p:sldId id="309" r:id="rId15"/>
    <p:sldId id="310" r:id="rId16"/>
    <p:sldId id="311" r:id="rId17"/>
    <p:sldId id="312" r:id="rId18"/>
    <p:sldId id="313" r:id="rId19"/>
    <p:sldId id="314" r:id="rId20"/>
    <p:sldId id="315" r:id="rId21"/>
    <p:sldId id="316" r:id="rId22"/>
    <p:sldId id="317" r:id="rId23"/>
    <p:sldId id="264" r:id="rId24"/>
  </p:sldIdLst>
  <p:sldSz cx="9144000" cy="6858000" type="screen4x3"/>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7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7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7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7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34" autoAdjust="0"/>
  </p:normalViewPr>
  <p:slideViewPr>
    <p:cSldViewPr snapToGrid="0" snapToObjects="1">
      <p:cViewPr>
        <p:scale>
          <a:sx n="47" d="100"/>
          <a:sy n="47" d="100"/>
        </p:scale>
        <p:origin x="-60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IlzeGoba\Local%20Settings\Temporary%20Internet%20Files\Content.Outlook\X5GPYSRQ\Dati%20_Ilzei.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IlzeGoba\Local%20Settings\Temporary%20Internet%20Files\Content.Outlook\X5GPYSRQ\Dati%20_Ilzei.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IlzeGoba\Local%20Settings\Temporary%20Internet%20Files\Content.Outlook\X5GPYSRQ\Dati%20_Ilzei.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IlzeGoba\Local%20Settings\Temporary%20Internet%20Files\Content.Outlook\X5GPYSRQ\Dati%20_Ilzei.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valentinal\Documents\!!%20Regionu%20attistiba_2015\PlanRegioni_PMLP_2015.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13188976377956"/>
          <c:y val="5.0925925925925937E-2"/>
          <c:w val="0.87229177602800589"/>
          <c:h val="0.63307123067951576"/>
        </c:manualLayout>
      </c:layout>
      <c:barChart>
        <c:barDir val="col"/>
        <c:grouping val="clustered"/>
        <c:varyColors val="0"/>
        <c:ser>
          <c:idx val="0"/>
          <c:order val="0"/>
          <c:tx>
            <c:strRef>
              <c:f>'C:\Users\valentinal\Documents\!! Regionu attistiba_2015\[PlanRegioni_PMLP_2015.xlsx]IKP '!$H$27</c:f>
              <c:strCache>
                <c:ptCount val="1"/>
                <c:pt idx="0">
                  <c:v>2008</c:v>
                </c:pt>
              </c:strCache>
            </c:strRef>
          </c:tx>
          <c:invertIfNegative val="0"/>
          <c:cat>
            <c:strRef>
              <c:f>'C:\Users\valentinal\Documents\!! Regionu attistiba_2015\[PlanRegioni_PMLP_2015.xlsx]IKP '!$I$26:$M$26</c:f>
              <c:strCache>
                <c:ptCount val="5"/>
                <c:pt idx="0">
                  <c:v>Rīgas reģions</c:v>
                </c:pt>
                <c:pt idx="1">
                  <c:v>Vidzemes reģions</c:v>
                </c:pt>
                <c:pt idx="2">
                  <c:v>Kurzemes reģions</c:v>
                </c:pt>
                <c:pt idx="3">
                  <c:v>Zemgales reģions</c:v>
                </c:pt>
                <c:pt idx="4">
                  <c:v>Latgales reģions</c:v>
                </c:pt>
              </c:strCache>
            </c:strRef>
          </c:cat>
          <c:val>
            <c:numRef>
              <c:f>'C:\Users\valentinal\Documents\!! Regionu attistiba_2015\[PlanRegioni_PMLP_2015.xlsx]IKP '!$I$27:$M$27</c:f>
              <c:numCache>
                <c:formatCode>General</c:formatCode>
                <c:ptCount val="5"/>
                <c:pt idx="0">
                  <c:v>14116.761731033637</c:v>
                </c:pt>
                <c:pt idx="1">
                  <c:v>5915.0197086619137</c:v>
                </c:pt>
                <c:pt idx="2">
                  <c:v>7835.6235279380671</c:v>
                </c:pt>
                <c:pt idx="3">
                  <c:v>6011.1716659724834</c:v>
                </c:pt>
                <c:pt idx="4">
                  <c:v>5205.2728196365488</c:v>
                </c:pt>
              </c:numCache>
            </c:numRef>
          </c:val>
        </c:ser>
        <c:ser>
          <c:idx val="1"/>
          <c:order val="1"/>
          <c:tx>
            <c:strRef>
              <c:f>'C:\Users\valentinal\Documents\!! Regionu attistiba_2015\[PlanRegioni_PMLP_2015.xlsx]IKP '!$H$28</c:f>
              <c:strCache>
                <c:ptCount val="1"/>
                <c:pt idx="0">
                  <c:v>2009</c:v>
                </c:pt>
              </c:strCache>
            </c:strRef>
          </c:tx>
          <c:invertIfNegative val="0"/>
          <c:cat>
            <c:strRef>
              <c:f>'C:\Users\valentinal\Documents\!! Regionu attistiba_2015\[PlanRegioni_PMLP_2015.xlsx]IKP '!$I$26:$M$26</c:f>
              <c:strCache>
                <c:ptCount val="5"/>
                <c:pt idx="0">
                  <c:v>Rīgas reģions</c:v>
                </c:pt>
                <c:pt idx="1">
                  <c:v>Vidzemes reģions</c:v>
                </c:pt>
                <c:pt idx="2">
                  <c:v>Kurzemes reģions</c:v>
                </c:pt>
                <c:pt idx="3">
                  <c:v>Zemgales reģions</c:v>
                </c:pt>
                <c:pt idx="4">
                  <c:v>Latgales reģions</c:v>
                </c:pt>
              </c:strCache>
            </c:strRef>
          </c:cat>
          <c:val>
            <c:numRef>
              <c:f>'C:\Users\valentinal\Documents\!! Regionu attistiba_2015\[PlanRegioni_PMLP_2015.xlsx]IKP '!$I$28:$M$28</c:f>
              <c:numCache>
                <c:formatCode>General</c:formatCode>
                <c:ptCount val="5"/>
                <c:pt idx="0">
                  <c:v>11150.905611636865</c:v>
                </c:pt>
                <c:pt idx="1">
                  <c:v>5444.2635960741045</c:v>
                </c:pt>
                <c:pt idx="2">
                  <c:v>6549.6060353166231</c:v>
                </c:pt>
                <c:pt idx="3">
                  <c:v>5232.7785236806403</c:v>
                </c:pt>
                <c:pt idx="4">
                  <c:v>4544.0634309921907</c:v>
                </c:pt>
              </c:numCache>
            </c:numRef>
          </c:val>
        </c:ser>
        <c:ser>
          <c:idx val="2"/>
          <c:order val="2"/>
          <c:tx>
            <c:strRef>
              <c:f>'C:\Users\valentinal\Documents\!! Regionu attistiba_2015\[PlanRegioni_PMLP_2015.xlsx]IKP '!$H$29</c:f>
              <c:strCache>
                <c:ptCount val="1"/>
                <c:pt idx="0">
                  <c:v>2010</c:v>
                </c:pt>
              </c:strCache>
            </c:strRef>
          </c:tx>
          <c:invertIfNegative val="0"/>
          <c:cat>
            <c:strRef>
              <c:f>'C:\Users\valentinal\Documents\!! Regionu attistiba_2015\[PlanRegioni_PMLP_2015.xlsx]IKP '!$I$26:$M$26</c:f>
              <c:strCache>
                <c:ptCount val="5"/>
                <c:pt idx="0">
                  <c:v>Rīgas reģions</c:v>
                </c:pt>
                <c:pt idx="1">
                  <c:v>Vidzemes reģions</c:v>
                </c:pt>
                <c:pt idx="2">
                  <c:v>Kurzemes reģions</c:v>
                </c:pt>
                <c:pt idx="3">
                  <c:v>Zemgales reģions</c:v>
                </c:pt>
                <c:pt idx="4">
                  <c:v>Latgales reģions</c:v>
                </c:pt>
              </c:strCache>
            </c:strRef>
          </c:cat>
          <c:val>
            <c:numRef>
              <c:f>'C:\Users\valentinal\Documents\!! Regionu attistiba_2015\[PlanRegioni_PMLP_2015.xlsx]IKP '!$I$29:$M$29</c:f>
              <c:numCache>
                <c:formatCode>General</c:formatCode>
                <c:ptCount val="5"/>
                <c:pt idx="0">
                  <c:v>11090.953975760571</c:v>
                </c:pt>
                <c:pt idx="1">
                  <c:v>5259.9764501628715</c:v>
                </c:pt>
                <c:pt idx="2">
                  <c:v>6265.6651168084354</c:v>
                </c:pt>
                <c:pt idx="3">
                  <c:v>5260.0078092256326</c:v>
                </c:pt>
                <c:pt idx="4">
                  <c:v>4213.130980852382</c:v>
                </c:pt>
              </c:numCache>
            </c:numRef>
          </c:val>
        </c:ser>
        <c:ser>
          <c:idx val="3"/>
          <c:order val="3"/>
          <c:tx>
            <c:strRef>
              <c:f>'C:\Users\valentinal\Documents\!! Regionu attistiba_2015\[PlanRegioni_PMLP_2015.xlsx]IKP '!$H$30</c:f>
              <c:strCache>
                <c:ptCount val="1"/>
                <c:pt idx="0">
                  <c:v>2011</c:v>
                </c:pt>
              </c:strCache>
            </c:strRef>
          </c:tx>
          <c:invertIfNegative val="0"/>
          <c:cat>
            <c:strRef>
              <c:f>'C:\Users\valentinal\Documents\!! Regionu attistiba_2015\[PlanRegioni_PMLP_2015.xlsx]IKP '!$I$26:$M$26</c:f>
              <c:strCache>
                <c:ptCount val="5"/>
                <c:pt idx="0">
                  <c:v>Rīgas reģions</c:v>
                </c:pt>
                <c:pt idx="1">
                  <c:v>Vidzemes reģions</c:v>
                </c:pt>
                <c:pt idx="2">
                  <c:v>Kurzemes reģions</c:v>
                </c:pt>
                <c:pt idx="3">
                  <c:v>Zemgales reģions</c:v>
                </c:pt>
                <c:pt idx="4">
                  <c:v>Latgales reģions</c:v>
                </c:pt>
              </c:strCache>
            </c:strRef>
          </c:cat>
          <c:val>
            <c:numRef>
              <c:f>'C:\Users\valentinal\Documents\!! Regionu attistiba_2015\[PlanRegioni_PMLP_2015.xlsx]IKP '!$I$30:$M$30</c:f>
              <c:numCache>
                <c:formatCode>General</c:formatCode>
                <c:ptCount val="5"/>
                <c:pt idx="0">
                  <c:v>12059.044059018488</c:v>
                </c:pt>
                <c:pt idx="1">
                  <c:v>5996.5500889668101</c:v>
                </c:pt>
                <c:pt idx="2">
                  <c:v>7971.92560675197</c:v>
                </c:pt>
                <c:pt idx="3">
                  <c:v>6063.521522428654</c:v>
                </c:pt>
                <c:pt idx="4">
                  <c:v>5081.2912467386304</c:v>
                </c:pt>
              </c:numCache>
            </c:numRef>
          </c:val>
        </c:ser>
        <c:ser>
          <c:idx val="4"/>
          <c:order val="4"/>
          <c:tx>
            <c:strRef>
              <c:f>'C:\Users\valentinal\Documents\!! Regionu attistiba_2015\[PlanRegioni_PMLP_2015.xlsx]IKP '!$H$31</c:f>
              <c:strCache>
                <c:ptCount val="1"/>
                <c:pt idx="0">
                  <c:v>2012</c:v>
                </c:pt>
              </c:strCache>
            </c:strRef>
          </c:tx>
          <c:invertIfNegative val="0"/>
          <c:cat>
            <c:strRef>
              <c:f>'C:\Users\valentinal\Documents\!! Regionu attistiba_2015\[PlanRegioni_PMLP_2015.xlsx]IKP '!$I$26:$M$26</c:f>
              <c:strCache>
                <c:ptCount val="5"/>
                <c:pt idx="0">
                  <c:v>Rīgas reģions</c:v>
                </c:pt>
                <c:pt idx="1">
                  <c:v>Vidzemes reģions</c:v>
                </c:pt>
                <c:pt idx="2">
                  <c:v>Kurzemes reģions</c:v>
                </c:pt>
                <c:pt idx="3">
                  <c:v>Zemgales reģions</c:v>
                </c:pt>
                <c:pt idx="4">
                  <c:v>Latgales reģions</c:v>
                </c:pt>
              </c:strCache>
            </c:strRef>
          </c:cat>
          <c:val>
            <c:numRef>
              <c:f>'C:\Users\valentinal\Documents\!! Regionu attistiba_2015\[PlanRegioni_PMLP_2015.xlsx]IKP '!$I$31:$M$31</c:f>
              <c:numCache>
                <c:formatCode>General</c:formatCode>
                <c:ptCount val="5"/>
                <c:pt idx="0">
                  <c:v>13496.26960582344</c:v>
                </c:pt>
                <c:pt idx="1">
                  <c:v>5978.3644093210323</c:v>
                </c:pt>
                <c:pt idx="2">
                  <c:v>7785.5833957580853</c:v>
                </c:pt>
                <c:pt idx="3">
                  <c:v>6736.1771555782316</c:v>
                </c:pt>
                <c:pt idx="4">
                  <c:v>5572.8974104346498</c:v>
                </c:pt>
              </c:numCache>
            </c:numRef>
          </c:val>
        </c:ser>
        <c:dLbls>
          <c:showLegendKey val="0"/>
          <c:showVal val="0"/>
          <c:showCatName val="0"/>
          <c:showSerName val="0"/>
          <c:showPercent val="0"/>
          <c:showBubbleSize val="0"/>
        </c:dLbls>
        <c:gapWidth val="150"/>
        <c:axId val="23106304"/>
        <c:axId val="23107840"/>
      </c:barChart>
      <c:catAx>
        <c:axId val="23106304"/>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lv-LV"/>
          </a:p>
        </c:txPr>
        <c:crossAx val="23107840"/>
        <c:crosses val="autoZero"/>
        <c:auto val="1"/>
        <c:lblAlgn val="ctr"/>
        <c:lblOffset val="100"/>
        <c:noMultiLvlLbl val="0"/>
      </c:catAx>
      <c:valAx>
        <c:axId val="23107840"/>
        <c:scaling>
          <c:orientation val="minMax"/>
          <c:max val="16000"/>
        </c:scaling>
        <c:delete val="0"/>
        <c:axPos val="l"/>
        <c:majorGridlines/>
        <c:numFmt formatCode="0" sourceLinked="0"/>
        <c:majorTickMark val="out"/>
        <c:minorTickMark val="none"/>
        <c:tickLblPos val="nextTo"/>
        <c:txPr>
          <a:bodyPr/>
          <a:lstStyle/>
          <a:p>
            <a:pPr>
              <a:defRPr>
                <a:latin typeface="Times New Roman" pitchFamily="18" charset="0"/>
                <a:cs typeface="Times New Roman" pitchFamily="18" charset="0"/>
              </a:defRPr>
            </a:pPr>
            <a:endParaRPr lang="lv-LV"/>
          </a:p>
        </c:txPr>
        <c:crossAx val="23106304"/>
        <c:crosses val="autoZero"/>
        <c:crossBetween val="between"/>
      </c:valAx>
    </c:plotArea>
    <c:legend>
      <c:legendPos val="r"/>
      <c:layout>
        <c:manualLayout>
          <c:xMode val="edge"/>
          <c:yMode val="edge"/>
          <c:x val="0.13620144356955391"/>
          <c:y val="0.87332985310538469"/>
          <c:w val="0.66657633420822393"/>
          <c:h val="8.2504009915427307E-2"/>
        </c:manualLayout>
      </c:layout>
      <c:overlay val="0"/>
      <c:txPr>
        <a:bodyPr/>
        <a:lstStyle/>
        <a:p>
          <a:pPr>
            <a:defRPr>
              <a:latin typeface="Times New Roman" pitchFamily="18" charset="0"/>
              <a:cs typeface="Times New Roman" pitchFamily="18" charset="0"/>
            </a:defRPr>
          </a:pPr>
          <a:endParaRPr lang="lv-LV"/>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002187226596672E-2"/>
          <c:y val="5.1400554097404488E-2"/>
          <c:w val="0.87015201224848282"/>
          <c:h val="0.68352252843394556"/>
        </c:manualLayout>
      </c:layout>
      <c:barChart>
        <c:barDir val="col"/>
        <c:grouping val="clustered"/>
        <c:varyColors val="0"/>
        <c:ser>
          <c:idx val="0"/>
          <c:order val="0"/>
          <c:tx>
            <c:strRef>
              <c:f>'C:\Users\valentinal\Documents\!! Regionu attistiba_2015\[PlanRegioni_PMLP_2015.xlsx]bezdarbs'!$B$24</c:f>
              <c:strCache>
                <c:ptCount val="1"/>
                <c:pt idx="0">
                  <c:v>2011</c:v>
                </c:pt>
              </c:strCache>
            </c:strRef>
          </c:tx>
          <c:invertIfNegative val="0"/>
          <c:cat>
            <c:strRef>
              <c:f>'C:\Users\valentinal\Documents\!! Regionu attistiba_2015\[PlanRegioni_PMLP_2015.xlsx]bezdarbs'!$C$23:$G$23</c:f>
              <c:strCache>
                <c:ptCount val="5"/>
                <c:pt idx="0">
                  <c:v>Rīgas   </c:v>
                </c:pt>
                <c:pt idx="1">
                  <c:v>Vidzemes   </c:v>
                </c:pt>
                <c:pt idx="2">
                  <c:v>Kurzemes   </c:v>
                </c:pt>
                <c:pt idx="3">
                  <c:v>Zemgales   </c:v>
                </c:pt>
                <c:pt idx="4">
                  <c:v>Latgales   </c:v>
                </c:pt>
              </c:strCache>
            </c:strRef>
          </c:cat>
          <c:val>
            <c:numRef>
              <c:f>'C:\Users\valentinal\Documents\!! Regionu attistiba_2015\[PlanRegioni_PMLP_2015.xlsx]bezdarbs'!$C$24:$G$24</c:f>
              <c:numCache>
                <c:formatCode>General</c:formatCode>
                <c:ptCount val="5"/>
                <c:pt idx="0">
                  <c:v>8.6929083071653661</c:v>
                </c:pt>
                <c:pt idx="1">
                  <c:v>11.64169890255673</c:v>
                </c:pt>
                <c:pt idx="2">
                  <c:v>11.697113920391436</c:v>
                </c:pt>
                <c:pt idx="3">
                  <c:v>11.890275287016919</c:v>
                </c:pt>
                <c:pt idx="4">
                  <c:v>16.919822678278088</c:v>
                </c:pt>
              </c:numCache>
            </c:numRef>
          </c:val>
        </c:ser>
        <c:ser>
          <c:idx val="1"/>
          <c:order val="1"/>
          <c:tx>
            <c:strRef>
              <c:f>'C:\Users\valentinal\Documents\!! Regionu attistiba_2015\[PlanRegioni_PMLP_2015.xlsx]bezdarbs'!$B$25</c:f>
              <c:strCache>
                <c:ptCount val="1"/>
                <c:pt idx="0">
                  <c:v>2012</c:v>
                </c:pt>
              </c:strCache>
            </c:strRef>
          </c:tx>
          <c:invertIfNegative val="0"/>
          <c:cat>
            <c:strRef>
              <c:f>'C:\Users\valentinal\Documents\!! Regionu attistiba_2015\[PlanRegioni_PMLP_2015.xlsx]bezdarbs'!$C$23:$G$23</c:f>
              <c:strCache>
                <c:ptCount val="5"/>
                <c:pt idx="0">
                  <c:v>Rīgas   </c:v>
                </c:pt>
                <c:pt idx="1">
                  <c:v>Vidzemes   </c:v>
                </c:pt>
                <c:pt idx="2">
                  <c:v>Kurzemes   </c:v>
                </c:pt>
                <c:pt idx="3">
                  <c:v>Zemgales   </c:v>
                </c:pt>
                <c:pt idx="4">
                  <c:v>Latgales   </c:v>
                </c:pt>
              </c:strCache>
            </c:strRef>
          </c:cat>
          <c:val>
            <c:numRef>
              <c:f>'C:\Users\valentinal\Documents\!! Regionu attistiba_2015\[PlanRegioni_PMLP_2015.xlsx]bezdarbs'!$C$25:$G$25</c:f>
              <c:numCache>
                <c:formatCode>General</c:formatCode>
                <c:ptCount val="5"/>
                <c:pt idx="0">
                  <c:v>6.7177813937513724</c:v>
                </c:pt>
                <c:pt idx="1">
                  <c:v>9.5671920919048894</c:v>
                </c:pt>
                <c:pt idx="2">
                  <c:v>9.1768845012734008</c:v>
                </c:pt>
                <c:pt idx="3">
                  <c:v>9.7964390642603227</c:v>
                </c:pt>
                <c:pt idx="4">
                  <c:v>15.189570735520659</c:v>
                </c:pt>
              </c:numCache>
            </c:numRef>
          </c:val>
        </c:ser>
        <c:ser>
          <c:idx val="2"/>
          <c:order val="2"/>
          <c:tx>
            <c:strRef>
              <c:f>'C:\Users\valentinal\Documents\!! Regionu attistiba_2015\[PlanRegioni_PMLP_2015.xlsx]bezdarbs'!$B$26</c:f>
              <c:strCache>
                <c:ptCount val="1"/>
                <c:pt idx="0">
                  <c:v>2013</c:v>
                </c:pt>
              </c:strCache>
            </c:strRef>
          </c:tx>
          <c:invertIfNegative val="0"/>
          <c:cat>
            <c:strRef>
              <c:f>'C:\Users\valentinal\Documents\!! Regionu attistiba_2015\[PlanRegioni_PMLP_2015.xlsx]bezdarbs'!$C$23:$G$23</c:f>
              <c:strCache>
                <c:ptCount val="5"/>
                <c:pt idx="0">
                  <c:v>Rīgas   </c:v>
                </c:pt>
                <c:pt idx="1">
                  <c:v>Vidzemes   </c:v>
                </c:pt>
                <c:pt idx="2">
                  <c:v>Kurzemes   </c:v>
                </c:pt>
                <c:pt idx="3">
                  <c:v>Zemgales   </c:v>
                </c:pt>
                <c:pt idx="4">
                  <c:v>Latgales   </c:v>
                </c:pt>
              </c:strCache>
            </c:strRef>
          </c:cat>
          <c:val>
            <c:numRef>
              <c:f>'C:\Users\valentinal\Documents\!! Regionu attistiba_2015\[PlanRegioni_PMLP_2015.xlsx]bezdarbs'!$C$26:$G$26</c:f>
              <c:numCache>
                <c:formatCode>General</c:formatCode>
                <c:ptCount val="5"/>
                <c:pt idx="0">
                  <c:v>4.9233759480326098</c:v>
                </c:pt>
                <c:pt idx="1">
                  <c:v>8.2843090634892604</c:v>
                </c:pt>
                <c:pt idx="2">
                  <c:v>7.4485926400683704</c:v>
                </c:pt>
                <c:pt idx="3">
                  <c:v>7.9477821448624404</c:v>
                </c:pt>
                <c:pt idx="4">
                  <c:v>13.652312599681055</c:v>
                </c:pt>
              </c:numCache>
            </c:numRef>
          </c:val>
        </c:ser>
        <c:ser>
          <c:idx val="3"/>
          <c:order val="3"/>
          <c:tx>
            <c:strRef>
              <c:f>'C:\Users\valentinal\Documents\!! Regionu attistiba_2015\[PlanRegioni_PMLP_2015.xlsx]bezdarbs'!$B$27</c:f>
              <c:strCache>
                <c:ptCount val="1"/>
                <c:pt idx="0">
                  <c:v>2014</c:v>
                </c:pt>
              </c:strCache>
            </c:strRef>
          </c:tx>
          <c:invertIfNegative val="0"/>
          <c:cat>
            <c:strRef>
              <c:f>'C:\Users\valentinal\Documents\!! Regionu attistiba_2015\[PlanRegioni_PMLP_2015.xlsx]bezdarbs'!$C$23:$G$23</c:f>
              <c:strCache>
                <c:ptCount val="5"/>
                <c:pt idx="0">
                  <c:v>Rīgas   </c:v>
                </c:pt>
                <c:pt idx="1">
                  <c:v>Vidzemes   </c:v>
                </c:pt>
                <c:pt idx="2">
                  <c:v>Kurzemes   </c:v>
                </c:pt>
                <c:pt idx="3">
                  <c:v>Zemgales   </c:v>
                </c:pt>
                <c:pt idx="4">
                  <c:v>Latgales   </c:v>
                </c:pt>
              </c:strCache>
            </c:strRef>
          </c:cat>
          <c:val>
            <c:numRef>
              <c:f>'C:\Users\valentinal\Documents\!! Regionu attistiba_2015\[PlanRegioni_PMLP_2015.xlsx]bezdarbs'!$C$27:$G$27</c:f>
              <c:numCache>
                <c:formatCode>General</c:formatCode>
                <c:ptCount val="5"/>
                <c:pt idx="0">
                  <c:v>4.2881685524864075</c:v>
                </c:pt>
                <c:pt idx="1">
                  <c:v>7.3807818789846555</c:v>
                </c:pt>
                <c:pt idx="2">
                  <c:v>7.6985916413423485</c:v>
                </c:pt>
                <c:pt idx="3">
                  <c:v>6.8595221186227118</c:v>
                </c:pt>
                <c:pt idx="4">
                  <c:v>12.640321255818163</c:v>
                </c:pt>
              </c:numCache>
            </c:numRef>
          </c:val>
        </c:ser>
        <c:ser>
          <c:idx val="4"/>
          <c:order val="4"/>
          <c:tx>
            <c:strRef>
              <c:f>'C:\Users\valentinal\Documents\!! Regionu attistiba_2015\[PlanRegioni_PMLP_2015.xlsx]bezdarbs'!$B$28</c:f>
              <c:strCache>
                <c:ptCount val="1"/>
                <c:pt idx="0">
                  <c:v>2015</c:v>
                </c:pt>
              </c:strCache>
            </c:strRef>
          </c:tx>
          <c:invertIfNegative val="0"/>
          <c:cat>
            <c:strRef>
              <c:f>'C:\Users\valentinal\Documents\!! Regionu attistiba_2015\[PlanRegioni_PMLP_2015.xlsx]bezdarbs'!$C$23:$G$23</c:f>
              <c:strCache>
                <c:ptCount val="5"/>
                <c:pt idx="0">
                  <c:v>Rīgas   </c:v>
                </c:pt>
                <c:pt idx="1">
                  <c:v>Vidzemes   </c:v>
                </c:pt>
                <c:pt idx="2">
                  <c:v>Kurzemes   </c:v>
                </c:pt>
                <c:pt idx="3">
                  <c:v>Zemgales   </c:v>
                </c:pt>
                <c:pt idx="4">
                  <c:v>Latgales   </c:v>
                </c:pt>
              </c:strCache>
            </c:strRef>
          </c:cat>
          <c:val>
            <c:numRef>
              <c:f>'C:\Users\valentinal\Documents\!! Regionu attistiba_2015\[PlanRegioni_PMLP_2015.xlsx]bezdarbs'!$C$28:$G$28</c:f>
              <c:numCache>
                <c:formatCode>General</c:formatCode>
                <c:ptCount val="5"/>
                <c:pt idx="0">
                  <c:v>3.7149677508205849</c:v>
                </c:pt>
                <c:pt idx="1">
                  <c:v>6.5020125446244386</c:v>
                </c:pt>
                <c:pt idx="2">
                  <c:v>7.2459241328149835</c:v>
                </c:pt>
                <c:pt idx="3">
                  <c:v>5.8668822230422695</c:v>
                </c:pt>
                <c:pt idx="4">
                  <c:v>11.831718339878821</c:v>
                </c:pt>
              </c:numCache>
            </c:numRef>
          </c:val>
        </c:ser>
        <c:dLbls>
          <c:showLegendKey val="0"/>
          <c:showVal val="0"/>
          <c:showCatName val="0"/>
          <c:showSerName val="0"/>
          <c:showPercent val="0"/>
          <c:showBubbleSize val="0"/>
        </c:dLbls>
        <c:gapWidth val="150"/>
        <c:axId val="29066368"/>
        <c:axId val="29067904"/>
      </c:barChart>
      <c:catAx>
        <c:axId val="29066368"/>
        <c:scaling>
          <c:orientation val="minMax"/>
        </c:scaling>
        <c:delete val="0"/>
        <c:axPos val="b"/>
        <c:numFmt formatCode="General" sourceLinked="1"/>
        <c:majorTickMark val="out"/>
        <c:minorTickMark val="none"/>
        <c:tickLblPos val="nextTo"/>
        <c:crossAx val="29067904"/>
        <c:crosses val="autoZero"/>
        <c:auto val="1"/>
        <c:lblAlgn val="ctr"/>
        <c:lblOffset val="100"/>
        <c:noMultiLvlLbl val="0"/>
      </c:catAx>
      <c:valAx>
        <c:axId val="29067904"/>
        <c:scaling>
          <c:orientation val="minMax"/>
        </c:scaling>
        <c:delete val="0"/>
        <c:axPos val="l"/>
        <c:majorGridlines/>
        <c:numFmt formatCode="0" sourceLinked="0"/>
        <c:majorTickMark val="out"/>
        <c:minorTickMark val="none"/>
        <c:tickLblPos val="nextTo"/>
        <c:crossAx val="29066368"/>
        <c:crosses val="autoZero"/>
        <c:crossBetween val="between"/>
      </c:valAx>
    </c:plotArea>
    <c:legend>
      <c:legendPos val="r"/>
      <c:layout>
        <c:manualLayout>
          <c:xMode val="edge"/>
          <c:yMode val="edge"/>
          <c:x val="9.9265310586177768E-2"/>
          <c:y val="0.89255869058034409"/>
          <c:w val="0.83530905046443915"/>
          <c:h val="0.10377114319043459"/>
        </c:manualLayout>
      </c:layout>
      <c:overlay val="0"/>
    </c:legend>
    <c:plotVisOnly val="1"/>
    <c:dispBlanksAs val="gap"/>
    <c:showDLblsOverMax val="0"/>
  </c:chart>
  <c:txPr>
    <a:bodyPr/>
    <a:lstStyle/>
    <a:p>
      <a:pPr>
        <a:defRPr>
          <a:latin typeface="Times New Roman" pitchFamily="18" charset="0"/>
          <a:cs typeface="Times New Roman" pitchFamily="18" charset="0"/>
        </a:defRPr>
      </a:pPr>
      <a:endParaRPr lang="lv-LV"/>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16885389326336"/>
          <c:y val="5.1400554097404488E-2"/>
          <c:w val="0.87467029298016663"/>
          <c:h val="0.70298993875765459"/>
        </c:manualLayout>
      </c:layout>
      <c:barChart>
        <c:barDir val="col"/>
        <c:grouping val="clustered"/>
        <c:varyColors val="0"/>
        <c:ser>
          <c:idx val="0"/>
          <c:order val="0"/>
          <c:tx>
            <c:strRef>
              <c:f>'C:\Users\valentinal\Documents\!! Regionu attistiba_2015\[PlanRegioni_PMLP_2015.xlsx]invest'!$C$15</c:f>
              <c:strCache>
                <c:ptCount val="1"/>
                <c:pt idx="0">
                  <c:v>2009</c:v>
                </c:pt>
              </c:strCache>
            </c:strRef>
          </c:tx>
          <c:invertIfNegative val="0"/>
          <c:cat>
            <c:strRef>
              <c:f>'C:\Users\valentinal\Documents\!! Regionu attistiba_2015\[PlanRegioni_PMLP_2015.xlsx]invest'!$B$16:$B$20</c:f>
              <c:strCache>
                <c:ptCount val="5"/>
                <c:pt idx="0">
                  <c:v>Rīgas reģions</c:v>
                </c:pt>
                <c:pt idx="1">
                  <c:v>Vidzemes reģions</c:v>
                </c:pt>
                <c:pt idx="2">
                  <c:v>Kurzemes reģions</c:v>
                </c:pt>
                <c:pt idx="3">
                  <c:v>Zemgales reģions</c:v>
                </c:pt>
                <c:pt idx="4">
                  <c:v>Latgales reģions</c:v>
                </c:pt>
              </c:strCache>
            </c:strRef>
          </c:cat>
          <c:val>
            <c:numRef>
              <c:f>'C:\Users\valentinal\Documents\!! Regionu attistiba_2015\[PlanRegioni_PMLP_2015.xlsx]invest'!$C$16:$C$20</c:f>
              <c:numCache>
                <c:formatCode>General</c:formatCode>
                <c:ptCount val="5"/>
                <c:pt idx="0">
                  <c:v>2441.1448910519252</c:v>
                </c:pt>
                <c:pt idx="1">
                  <c:v>1233.5986485307658</c:v>
                </c:pt>
                <c:pt idx="2">
                  <c:v>1857.2502277180577</c:v>
                </c:pt>
                <c:pt idx="3">
                  <c:v>1212.2697468902954</c:v>
                </c:pt>
                <c:pt idx="4">
                  <c:v>859.54607780938545</c:v>
                </c:pt>
              </c:numCache>
            </c:numRef>
          </c:val>
        </c:ser>
        <c:ser>
          <c:idx val="1"/>
          <c:order val="1"/>
          <c:tx>
            <c:strRef>
              <c:f>'C:\Users\valentinal\Documents\!! Regionu attistiba_2015\[PlanRegioni_PMLP_2015.xlsx]invest'!$D$15</c:f>
              <c:strCache>
                <c:ptCount val="1"/>
                <c:pt idx="0">
                  <c:v>2010</c:v>
                </c:pt>
              </c:strCache>
            </c:strRef>
          </c:tx>
          <c:invertIfNegative val="0"/>
          <c:cat>
            <c:strRef>
              <c:f>'C:\Users\valentinal\Documents\!! Regionu attistiba_2015\[PlanRegioni_PMLP_2015.xlsx]invest'!$B$16:$B$20</c:f>
              <c:strCache>
                <c:ptCount val="5"/>
                <c:pt idx="0">
                  <c:v>Rīgas reģions</c:v>
                </c:pt>
                <c:pt idx="1">
                  <c:v>Vidzemes reģions</c:v>
                </c:pt>
                <c:pt idx="2">
                  <c:v>Kurzemes reģions</c:v>
                </c:pt>
                <c:pt idx="3">
                  <c:v>Zemgales reģions</c:v>
                </c:pt>
                <c:pt idx="4">
                  <c:v>Latgales reģions</c:v>
                </c:pt>
              </c:strCache>
            </c:strRef>
          </c:cat>
          <c:val>
            <c:numRef>
              <c:f>'C:\Users\valentinal\Documents\!! Regionu attistiba_2015\[PlanRegioni_PMLP_2015.xlsx]invest'!$D$16:$D$20</c:f>
              <c:numCache>
                <c:formatCode>General</c:formatCode>
                <c:ptCount val="5"/>
                <c:pt idx="0">
                  <c:v>1788.3714860782184</c:v>
                </c:pt>
                <c:pt idx="1">
                  <c:v>1349.3884777694695</c:v>
                </c:pt>
                <c:pt idx="2">
                  <c:v>1775.4747486919928</c:v>
                </c:pt>
                <c:pt idx="3">
                  <c:v>1113.7102060847481</c:v>
                </c:pt>
                <c:pt idx="4">
                  <c:v>837.50455648710408</c:v>
                </c:pt>
              </c:numCache>
            </c:numRef>
          </c:val>
        </c:ser>
        <c:ser>
          <c:idx val="2"/>
          <c:order val="2"/>
          <c:tx>
            <c:strRef>
              <c:f>'C:\Users\valentinal\Documents\!! Regionu attistiba_2015\[PlanRegioni_PMLP_2015.xlsx]invest'!$E$15</c:f>
              <c:strCache>
                <c:ptCount val="1"/>
                <c:pt idx="0">
                  <c:v>2011</c:v>
                </c:pt>
              </c:strCache>
            </c:strRef>
          </c:tx>
          <c:invertIfNegative val="0"/>
          <c:cat>
            <c:strRef>
              <c:f>'C:\Users\valentinal\Documents\!! Regionu attistiba_2015\[PlanRegioni_PMLP_2015.xlsx]invest'!$B$16:$B$20</c:f>
              <c:strCache>
                <c:ptCount val="5"/>
                <c:pt idx="0">
                  <c:v>Rīgas reģions</c:v>
                </c:pt>
                <c:pt idx="1">
                  <c:v>Vidzemes reģions</c:v>
                </c:pt>
                <c:pt idx="2">
                  <c:v>Kurzemes reģions</c:v>
                </c:pt>
                <c:pt idx="3">
                  <c:v>Zemgales reģions</c:v>
                </c:pt>
                <c:pt idx="4">
                  <c:v>Latgales reģions</c:v>
                </c:pt>
              </c:strCache>
            </c:strRef>
          </c:cat>
          <c:val>
            <c:numRef>
              <c:f>'C:\Users\valentinal\Documents\!! Regionu attistiba_2015\[PlanRegioni_PMLP_2015.xlsx]invest'!$E$16:$E$20</c:f>
              <c:numCache>
                <c:formatCode>General</c:formatCode>
                <c:ptCount val="5"/>
                <c:pt idx="0">
                  <c:v>2190.3323262840017</c:v>
                </c:pt>
                <c:pt idx="1">
                  <c:v>1787.1670270293778</c:v>
                </c:pt>
                <c:pt idx="2">
                  <c:v>2281.9121468902777</c:v>
                </c:pt>
                <c:pt idx="3">
                  <c:v>1548.8898957861361</c:v>
                </c:pt>
                <c:pt idx="4">
                  <c:v>1023.7767793463157</c:v>
                </c:pt>
              </c:numCache>
            </c:numRef>
          </c:val>
        </c:ser>
        <c:ser>
          <c:idx val="3"/>
          <c:order val="3"/>
          <c:tx>
            <c:strRef>
              <c:f>'C:\Users\valentinal\Documents\!! Regionu attistiba_2015\[PlanRegioni_PMLP_2015.xlsx]invest'!$F$15</c:f>
              <c:strCache>
                <c:ptCount val="1"/>
                <c:pt idx="0">
                  <c:v>2012</c:v>
                </c:pt>
              </c:strCache>
            </c:strRef>
          </c:tx>
          <c:invertIfNegative val="0"/>
          <c:cat>
            <c:strRef>
              <c:f>'C:\Users\valentinal\Documents\!! Regionu attistiba_2015\[PlanRegioni_PMLP_2015.xlsx]invest'!$B$16:$B$20</c:f>
              <c:strCache>
                <c:ptCount val="5"/>
                <c:pt idx="0">
                  <c:v>Rīgas reģions</c:v>
                </c:pt>
                <c:pt idx="1">
                  <c:v>Vidzemes reģions</c:v>
                </c:pt>
                <c:pt idx="2">
                  <c:v>Kurzemes reģions</c:v>
                </c:pt>
                <c:pt idx="3">
                  <c:v>Zemgales reģions</c:v>
                </c:pt>
                <c:pt idx="4">
                  <c:v>Latgales reģions</c:v>
                </c:pt>
              </c:strCache>
            </c:strRef>
          </c:cat>
          <c:val>
            <c:numRef>
              <c:f>'C:\Users\valentinal\Documents\!! Regionu attistiba_2015\[PlanRegioni_PMLP_2015.xlsx]invest'!$F$16:$F$20</c:f>
              <c:numCache>
                <c:formatCode>General</c:formatCode>
                <c:ptCount val="5"/>
                <c:pt idx="0">
                  <c:v>2604.1950721857302</c:v>
                </c:pt>
                <c:pt idx="1">
                  <c:v>1838.9811074458889</c:v>
                </c:pt>
                <c:pt idx="2">
                  <c:v>2605.2121384578199</c:v>
                </c:pt>
                <c:pt idx="3">
                  <c:v>1774.3454027239175</c:v>
                </c:pt>
                <c:pt idx="4">
                  <c:v>1015.3540600412479</c:v>
                </c:pt>
              </c:numCache>
            </c:numRef>
          </c:val>
        </c:ser>
        <c:ser>
          <c:idx val="4"/>
          <c:order val="4"/>
          <c:tx>
            <c:strRef>
              <c:f>'C:\Users\valentinal\Documents\!! Regionu attistiba_2015\[PlanRegioni_PMLP_2015.xlsx]invest'!$G$15</c:f>
              <c:strCache>
                <c:ptCount val="1"/>
                <c:pt idx="0">
                  <c:v>2013</c:v>
                </c:pt>
              </c:strCache>
            </c:strRef>
          </c:tx>
          <c:invertIfNegative val="0"/>
          <c:cat>
            <c:strRef>
              <c:f>'C:\Users\valentinal\Documents\!! Regionu attistiba_2015\[PlanRegioni_PMLP_2015.xlsx]invest'!$B$16:$B$20</c:f>
              <c:strCache>
                <c:ptCount val="5"/>
                <c:pt idx="0">
                  <c:v>Rīgas reģions</c:v>
                </c:pt>
                <c:pt idx="1">
                  <c:v>Vidzemes reģions</c:v>
                </c:pt>
                <c:pt idx="2">
                  <c:v>Kurzemes reģions</c:v>
                </c:pt>
                <c:pt idx="3">
                  <c:v>Zemgales reģions</c:v>
                </c:pt>
                <c:pt idx="4">
                  <c:v>Latgales reģions</c:v>
                </c:pt>
              </c:strCache>
            </c:strRef>
          </c:cat>
          <c:val>
            <c:numRef>
              <c:f>'C:\Users\valentinal\Documents\!! Regionu attistiba_2015\[PlanRegioni_PMLP_2015.xlsx]invest'!$G$16:$G$20</c:f>
              <c:numCache>
                <c:formatCode>General</c:formatCode>
                <c:ptCount val="5"/>
                <c:pt idx="0">
                  <c:v>2542.486639529583</c:v>
                </c:pt>
                <c:pt idx="1">
                  <c:v>1530.1002781388227</c:v>
                </c:pt>
                <c:pt idx="2">
                  <c:v>1894.759202606208</c:v>
                </c:pt>
                <c:pt idx="3">
                  <c:v>1841.639148241889</c:v>
                </c:pt>
                <c:pt idx="4">
                  <c:v>1350.3642245373705</c:v>
                </c:pt>
              </c:numCache>
            </c:numRef>
          </c:val>
        </c:ser>
        <c:dLbls>
          <c:showLegendKey val="0"/>
          <c:showVal val="0"/>
          <c:showCatName val="0"/>
          <c:showSerName val="0"/>
          <c:showPercent val="0"/>
          <c:showBubbleSize val="0"/>
        </c:dLbls>
        <c:gapWidth val="150"/>
        <c:axId val="25122304"/>
        <c:axId val="25123840"/>
      </c:barChart>
      <c:catAx>
        <c:axId val="25122304"/>
        <c:scaling>
          <c:orientation val="minMax"/>
        </c:scaling>
        <c:delete val="0"/>
        <c:axPos val="b"/>
        <c:numFmt formatCode="General" sourceLinked="1"/>
        <c:majorTickMark val="out"/>
        <c:minorTickMark val="none"/>
        <c:tickLblPos val="nextTo"/>
        <c:crossAx val="25123840"/>
        <c:crosses val="autoZero"/>
        <c:auto val="1"/>
        <c:lblAlgn val="ctr"/>
        <c:lblOffset val="100"/>
        <c:noMultiLvlLbl val="0"/>
      </c:catAx>
      <c:valAx>
        <c:axId val="25123840"/>
        <c:scaling>
          <c:orientation val="minMax"/>
        </c:scaling>
        <c:delete val="0"/>
        <c:axPos val="l"/>
        <c:majorGridlines/>
        <c:numFmt formatCode="0" sourceLinked="0"/>
        <c:majorTickMark val="out"/>
        <c:minorTickMark val="none"/>
        <c:tickLblPos val="nextTo"/>
        <c:crossAx val="25122304"/>
        <c:crosses val="autoZero"/>
        <c:crossBetween val="between"/>
      </c:valAx>
    </c:plotArea>
    <c:legend>
      <c:legendPos val="r"/>
      <c:layout>
        <c:manualLayout>
          <c:xMode val="edge"/>
          <c:yMode val="edge"/>
          <c:x val="8.8703245133228248E-2"/>
          <c:y val="0.90181794983959995"/>
          <c:w val="0.85937276833328691"/>
          <c:h val="8.9882254301545589E-2"/>
        </c:manualLayout>
      </c:layout>
      <c:overlay val="0"/>
    </c:legend>
    <c:plotVisOnly val="1"/>
    <c:dispBlanksAs val="gap"/>
    <c:showDLblsOverMax val="0"/>
  </c:chart>
  <c:txPr>
    <a:bodyPr/>
    <a:lstStyle/>
    <a:p>
      <a:pPr>
        <a:defRPr>
          <a:latin typeface="Times New Roman" pitchFamily="18" charset="0"/>
          <a:cs typeface="Times New Roman" pitchFamily="18" charset="0"/>
        </a:defRPr>
      </a:pPr>
      <a:endParaRPr lang="lv-LV"/>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9465223097112921E-2"/>
          <c:y val="5.0925925925925923E-2"/>
          <c:w val="0.90465398075240022"/>
          <c:h val="0.69240740740740769"/>
        </c:manualLayout>
      </c:layout>
      <c:barChart>
        <c:barDir val="col"/>
        <c:grouping val="clustered"/>
        <c:varyColors val="0"/>
        <c:ser>
          <c:idx val="0"/>
          <c:order val="0"/>
          <c:tx>
            <c:strRef>
              <c:f>'C:\Users\valentinal\Documents\!! Regionu attistiba_2015\[PlanRegioni_PMLP_2015.xlsx]registrs'!$B$38</c:f>
              <c:strCache>
                <c:ptCount val="1"/>
                <c:pt idx="0">
                  <c:v>2009</c:v>
                </c:pt>
              </c:strCache>
            </c:strRef>
          </c:tx>
          <c:invertIfNegative val="0"/>
          <c:cat>
            <c:strRef>
              <c:f>'C:\Users\valentinal\Documents\!! Regionu attistiba_2015\[PlanRegioni_PMLP_2015.xlsx]registrs'!$A$39:$A$43</c:f>
              <c:strCache>
                <c:ptCount val="5"/>
                <c:pt idx="0">
                  <c:v>Rīgas reģions</c:v>
                </c:pt>
                <c:pt idx="1">
                  <c:v>Vidzemes reģions</c:v>
                </c:pt>
                <c:pt idx="2">
                  <c:v>Kurzemes reģions</c:v>
                </c:pt>
                <c:pt idx="3">
                  <c:v>Zemgales reģions</c:v>
                </c:pt>
                <c:pt idx="4">
                  <c:v>Latgales reģions</c:v>
                </c:pt>
              </c:strCache>
            </c:strRef>
          </c:cat>
          <c:val>
            <c:numRef>
              <c:f>'C:\Users\valentinal\Documents\!! Regionu attistiba_2015\[PlanRegioni_PMLP_2015.xlsx]registrs'!$B$39:$B$43</c:f>
              <c:numCache>
                <c:formatCode>General</c:formatCode>
                <c:ptCount val="5"/>
                <c:pt idx="0">
                  <c:v>45.023846221945789</c:v>
                </c:pt>
                <c:pt idx="1">
                  <c:v>20.399696174737755</c:v>
                </c:pt>
                <c:pt idx="2">
                  <c:v>21.675108964542346</c:v>
                </c:pt>
                <c:pt idx="3">
                  <c:v>18.477079470622083</c:v>
                </c:pt>
                <c:pt idx="4">
                  <c:v>15.495218409488922</c:v>
                </c:pt>
              </c:numCache>
            </c:numRef>
          </c:val>
        </c:ser>
        <c:ser>
          <c:idx val="1"/>
          <c:order val="1"/>
          <c:tx>
            <c:strRef>
              <c:f>'C:\Users\valentinal\Documents\!! Regionu attistiba_2015\[PlanRegioni_PMLP_2015.xlsx]registrs'!$C$38</c:f>
              <c:strCache>
                <c:ptCount val="1"/>
                <c:pt idx="0">
                  <c:v>2010</c:v>
                </c:pt>
              </c:strCache>
            </c:strRef>
          </c:tx>
          <c:invertIfNegative val="0"/>
          <c:cat>
            <c:strRef>
              <c:f>'C:\Users\valentinal\Documents\!! Regionu attistiba_2015\[PlanRegioni_PMLP_2015.xlsx]registrs'!$A$39:$A$43</c:f>
              <c:strCache>
                <c:ptCount val="5"/>
                <c:pt idx="0">
                  <c:v>Rīgas reģions</c:v>
                </c:pt>
                <c:pt idx="1">
                  <c:v>Vidzemes reģions</c:v>
                </c:pt>
                <c:pt idx="2">
                  <c:v>Kurzemes reģions</c:v>
                </c:pt>
                <c:pt idx="3">
                  <c:v>Zemgales reģions</c:v>
                </c:pt>
                <c:pt idx="4">
                  <c:v>Latgales reģions</c:v>
                </c:pt>
              </c:strCache>
            </c:strRef>
          </c:cat>
          <c:val>
            <c:numRef>
              <c:f>'C:\Users\valentinal\Documents\!! Regionu attistiba_2015\[PlanRegioni_PMLP_2015.xlsx]registrs'!$C$39:$C$43</c:f>
              <c:numCache>
                <c:formatCode>General</c:formatCode>
                <c:ptCount val="5"/>
                <c:pt idx="0">
                  <c:v>46.897382256661999</c:v>
                </c:pt>
                <c:pt idx="1">
                  <c:v>21.310883634582165</c:v>
                </c:pt>
                <c:pt idx="2">
                  <c:v>21.999283650836688</c:v>
                </c:pt>
                <c:pt idx="3">
                  <c:v>19.354700043344785</c:v>
                </c:pt>
                <c:pt idx="4">
                  <c:v>15.869911181841623</c:v>
                </c:pt>
              </c:numCache>
            </c:numRef>
          </c:val>
        </c:ser>
        <c:ser>
          <c:idx val="2"/>
          <c:order val="2"/>
          <c:tx>
            <c:strRef>
              <c:f>'C:\Users\valentinal\Documents\!! Regionu attistiba_2015\[PlanRegioni_PMLP_2015.xlsx]registrs'!$D$38</c:f>
              <c:strCache>
                <c:ptCount val="1"/>
                <c:pt idx="0">
                  <c:v>2011</c:v>
                </c:pt>
              </c:strCache>
            </c:strRef>
          </c:tx>
          <c:invertIfNegative val="0"/>
          <c:cat>
            <c:strRef>
              <c:f>'C:\Users\valentinal\Documents\!! Regionu attistiba_2015\[PlanRegioni_PMLP_2015.xlsx]registrs'!$A$39:$A$43</c:f>
              <c:strCache>
                <c:ptCount val="5"/>
                <c:pt idx="0">
                  <c:v>Rīgas reģions</c:v>
                </c:pt>
                <c:pt idx="1">
                  <c:v>Vidzemes reģions</c:v>
                </c:pt>
                <c:pt idx="2">
                  <c:v>Kurzemes reģions</c:v>
                </c:pt>
                <c:pt idx="3">
                  <c:v>Zemgales reģions</c:v>
                </c:pt>
                <c:pt idx="4">
                  <c:v>Latgales reģions</c:v>
                </c:pt>
              </c:strCache>
            </c:strRef>
          </c:cat>
          <c:val>
            <c:numRef>
              <c:f>'C:\Users\valentinal\Documents\!! Regionu attistiba_2015\[PlanRegioni_PMLP_2015.xlsx]registrs'!$D$39:$D$43</c:f>
              <c:numCache>
                <c:formatCode>General</c:formatCode>
                <c:ptCount val="5"/>
                <c:pt idx="0">
                  <c:v>51.948384453888949</c:v>
                </c:pt>
                <c:pt idx="1">
                  <c:v>23.048712047715682</c:v>
                </c:pt>
                <c:pt idx="2">
                  <c:v>23.777395897705052</c:v>
                </c:pt>
                <c:pt idx="3">
                  <c:v>21.440869959220663</c:v>
                </c:pt>
                <c:pt idx="4">
                  <c:v>17.03586228065689</c:v>
                </c:pt>
              </c:numCache>
            </c:numRef>
          </c:val>
        </c:ser>
        <c:ser>
          <c:idx val="3"/>
          <c:order val="3"/>
          <c:tx>
            <c:strRef>
              <c:f>'C:\Users\valentinal\Documents\!! Regionu attistiba_2015\[PlanRegioni_PMLP_2015.xlsx]registrs'!$E$38</c:f>
              <c:strCache>
                <c:ptCount val="1"/>
                <c:pt idx="0">
                  <c:v>2012</c:v>
                </c:pt>
              </c:strCache>
            </c:strRef>
          </c:tx>
          <c:invertIfNegative val="0"/>
          <c:cat>
            <c:strRef>
              <c:f>'C:\Users\valentinal\Documents\!! Regionu attistiba_2015\[PlanRegioni_PMLP_2015.xlsx]registrs'!$A$39:$A$43</c:f>
              <c:strCache>
                <c:ptCount val="5"/>
                <c:pt idx="0">
                  <c:v>Rīgas reģions</c:v>
                </c:pt>
                <c:pt idx="1">
                  <c:v>Vidzemes reģions</c:v>
                </c:pt>
                <c:pt idx="2">
                  <c:v>Kurzemes reģions</c:v>
                </c:pt>
                <c:pt idx="3">
                  <c:v>Zemgales reģions</c:v>
                </c:pt>
                <c:pt idx="4">
                  <c:v>Latgales reģions</c:v>
                </c:pt>
              </c:strCache>
            </c:strRef>
          </c:cat>
          <c:val>
            <c:numRef>
              <c:f>'C:\Users\valentinal\Documents\!! Regionu attistiba_2015\[PlanRegioni_PMLP_2015.xlsx]registrs'!$E$39:$E$43</c:f>
              <c:numCache>
                <c:formatCode>General</c:formatCode>
                <c:ptCount val="5"/>
                <c:pt idx="0">
                  <c:v>57.135367088294295</c:v>
                </c:pt>
                <c:pt idx="1">
                  <c:v>24.546208259097885</c:v>
                </c:pt>
                <c:pt idx="2">
                  <c:v>25.445301344432082</c:v>
                </c:pt>
                <c:pt idx="3">
                  <c:v>23.091449996971697</c:v>
                </c:pt>
                <c:pt idx="4">
                  <c:v>18.489038270567423</c:v>
                </c:pt>
              </c:numCache>
            </c:numRef>
          </c:val>
        </c:ser>
        <c:ser>
          <c:idx val="4"/>
          <c:order val="4"/>
          <c:tx>
            <c:strRef>
              <c:f>'C:\Users\valentinal\Documents\!! Regionu attistiba_2015\[PlanRegioni_PMLP_2015.xlsx]registrs'!$F$38</c:f>
              <c:strCache>
                <c:ptCount val="1"/>
                <c:pt idx="0">
                  <c:v>2013</c:v>
                </c:pt>
              </c:strCache>
            </c:strRef>
          </c:tx>
          <c:invertIfNegative val="0"/>
          <c:cat>
            <c:strRef>
              <c:f>'C:\Users\valentinal\Documents\!! Regionu attistiba_2015\[PlanRegioni_PMLP_2015.xlsx]registrs'!$A$39:$A$43</c:f>
              <c:strCache>
                <c:ptCount val="5"/>
                <c:pt idx="0">
                  <c:v>Rīgas reģions</c:v>
                </c:pt>
                <c:pt idx="1">
                  <c:v>Vidzemes reģions</c:v>
                </c:pt>
                <c:pt idx="2">
                  <c:v>Kurzemes reģions</c:v>
                </c:pt>
                <c:pt idx="3">
                  <c:v>Zemgales reģions</c:v>
                </c:pt>
                <c:pt idx="4">
                  <c:v>Latgales reģions</c:v>
                </c:pt>
              </c:strCache>
            </c:strRef>
          </c:cat>
          <c:val>
            <c:numRef>
              <c:f>'C:\Users\valentinal\Documents\!! Regionu attistiba_2015\[PlanRegioni_PMLP_2015.xlsx]registrs'!$F$39:$F$43</c:f>
              <c:numCache>
                <c:formatCode>General</c:formatCode>
                <c:ptCount val="5"/>
                <c:pt idx="0">
                  <c:v>61.26963983424541</c:v>
                </c:pt>
                <c:pt idx="1">
                  <c:v>26.493901823055218</c:v>
                </c:pt>
                <c:pt idx="2">
                  <c:v>27.493335608483729</c:v>
                </c:pt>
                <c:pt idx="3">
                  <c:v>25.099038391694744</c:v>
                </c:pt>
                <c:pt idx="4">
                  <c:v>19.8520673655749</c:v>
                </c:pt>
              </c:numCache>
            </c:numRef>
          </c:val>
        </c:ser>
        <c:dLbls>
          <c:showLegendKey val="0"/>
          <c:showVal val="0"/>
          <c:showCatName val="0"/>
          <c:showSerName val="0"/>
          <c:showPercent val="0"/>
          <c:showBubbleSize val="0"/>
        </c:dLbls>
        <c:gapWidth val="150"/>
        <c:axId val="25143168"/>
        <c:axId val="25144704"/>
      </c:barChart>
      <c:catAx>
        <c:axId val="25143168"/>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lv-LV"/>
          </a:p>
        </c:txPr>
        <c:crossAx val="25144704"/>
        <c:crosses val="autoZero"/>
        <c:auto val="1"/>
        <c:lblAlgn val="ctr"/>
        <c:lblOffset val="100"/>
        <c:noMultiLvlLbl val="0"/>
      </c:catAx>
      <c:valAx>
        <c:axId val="25144704"/>
        <c:scaling>
          <c:orientation val="minMax"/>
        </c:scaling>
        <c:delete val="0"/>
        <c:axPos val="l"/>
        <c:majorGridlines/>
        <c:numFmt formatCode="0" sourceLinked="0"/>
        <c:majorTickMark val="out"/>
        <c:minorTickMark val="none"/>
        <c:tickLblPos val="nextTo"/>
        <c:txPr>
          <a:bodyPr/>
          <a:lstStyle/>
          <a:p>
            <a:pPr>
              <a:defRPr sz="1000">
                <a:latin typeface="Times New Roman" pitchFamily="18" charset="0"/>
                <a:cs typeface="Times New Roman" pitchFamily="18" charset="0"/>
              </a:defRPr>
            </a:pPr>
            <a:endParaRPr lang="lv-LV"/>
          </a:p>
        </c:txPr>
        <c:crossAx val="25143168"/>
        <c:crosses val="autoZero"/>
        <c:crossBetween val="between"/>
      </c:valAx>
      <c:spPr>
        <a:noFill/>
        <a:ln w="25400">
          <a:noFill/>
        </a:ln>
      </c:spPr>
    </c:plotArea>
    <c:legend>
      <c:legendPos val="r"/>
      <c:layout>
        <c:manualLayout>
          <c:xMode val="edge"/>
          <c:yMode val="edge"/>
          <c:x val="0.10194221068111205"/>
          <c:y val="0.88312207000136456"/>
          <c:w val="0.83626038932633029"/>
          <c:h val="8.4391768261343328E-2"/>
        </c:manualLayout>
      </c:layout>
      <c:overlay val="0"/>
      <c:txPr>
        <a:bodyPr/>
        <a:lstStyle/>
        <a:p>
          <a:pPr>
            <a:defRPr>
              <a:latin typeface="Times New Roman" pitchFamily="18" charset="0"/>
              <a:cs typeface="Times New Roman" pitchFamily="18" charset="0"/>
            </a:defRPr>
          </a:pPr>
          <a:endParaRPr lang="lv-LV"/>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41907261592298E-2"/>
          <c:y val="5.1400554097404495E-2"/>
          <c:w val="0.8968543307086615"/>
          <c:h val="0.73742293841176798"/>
        </c:manualLayout>
      </c:layout>
      <c:barChart>
        <c:barDir val="col"/>
        <c:grouping val="clustered"/>
        <c:varyColors val="0"/>
        <c:ser>
          <c:idx val="0"/>
          <c:order val="0"/>
          <c:tx>
            <c:strRef>
              <c:f>iedz_PMLP!$C$35</c:f>
              <c:strCache>
                <c:ptCount val="1"/>
                <c:pt idx="0">
                  <c:v>2006.-2011.</c:v>
                </c:pt>
              </c:strCache>
            </c:strRef>
          </c:tx>
          <c:invertIfNegative val="0"/>
          <c:cat>
            <c:strRef>
              <c:f>iedz_PMLP!$B$36:$B$40</c:f>
              <c:strCache>
                <c:ptCount val="5"/>
                <c:pt idx="0">
                  <c:v>Rīgas reģions</c:v>
                </c:pt>
                <c:pt idx="1">
                  <c:v>Vidzemes reģions</c:v>
                </c:pt>
                <c:pt idx="2">
                  <c:v>Kurzemes reģions</c:v>
                </c:pt>
                <c:pt idx="3">
                  <c:v>Zemgales reģions</c:v>
                </c:pt>
                <c:pt idx="4">
                  <c:v>Latgales reģions</c:v>
                </c:pt>
              </c:strCache>
            </c:strRef>
          </c:cat>
          <c:val>
            <c:numRef>
              <c:f>iedz_PMLP!$C$36:$C$40</c:f>
              <c:numCache>
                <c:formatCode>0.0</c:formatCode>
                <c:ptCount val="5"/>
                <c:pt idx="0">
                  <c:v>2.28235465965528E-2</c:v>
                </c:pt>
                <c:pt idx="1">
                  <c:v>-4.7413012333887732</c:v>
                </c:pt>
                <c:pt idx="2">
                  <c:v>-3.500631548869559</c:v>
                </c:pt>
                <c:pt idx="3">
                  <c:v>-3.0069859269008767</c:v>
                </c:pt>
                <c:pt idx="4">
                  <c:v>-6.4771245297982745</c:v>
                </c:pt>
              </c:numCache>
            </c:numRef>
          </c:val>
        </c:ser>
        <c:ser>
          <c:idx val="1"/>
          <c:order val="1"/>
          <c:tx>
            <c:strRef>
              <c:f>iedz_PMLP!$D$35</c:f>
              <c:strCache>
                <c:ptCount val="1"/>
                <c:pt idx="0">
                  <c:v>2007.-2012.</c:v>
                </c:pt>
              </c:strCache>
            </c:strRef>
          </c:tx>
          <c:invertIfNegative val="0"/>
          <c:cat>
            <c:strRef>
              <c:f>iedz_PMLP!$B$36:$B$40</c:f>
              <c:strCache>
                <c:ptCount val="5"/>
                <c:pt idx="0">
                  <c:v>Rīgas reģions</c:v>
                </c:pt>
                <c:pt idx="1">
                  <c:v>Vidzemes reģions</c:v>
                </c:pt>
                <c:pt idx="2">
                  <c:v>Kurzemes reģions</c:v>
                </c:pt>
                <c:pt idx="3">
                  <c:v>Zemgales reģions</c:v>
                </c:pt>
                <c:pt idx="4">
                  <c:v>Latgales reģions</c:v>
                </c:pt>
              </c:strCache>
            </c:strRef>
          </c:cat>
          <c:val>
            <c:numRef>
              <c:f>iedz_PMLP!$D$36:$D$40</c:f>
              <c:numCache>
                <c:formatCode>0.0</c:formatCode>
                <c:ptCount val="5"/>
                <c:pt idx="0">
                  <c:v>-0.71080801089269063</c:v>
                </c:pt>
                <c:pt idx="1">
                  <c:v>-5.0243334303897456</c:v>
                </c:pt>
                <c:pt idx="2">
                  <c:v>-4.1826795923764868</c:v>
                </c:pt>
                <c:pt idx="3">
                  <c:v>-3.9903264812575601</c:v>
                </c:pt>
                <c:pt idx="4">
                  <c:v>-6.7139178903884655</c:v>
                </c:pt>
              </c:numCache>
            </c:numRef>
          </c:val>
        </c:ser>
        <c:ser>
          <c:idx val="2"/>
          <c:order val="2"/>
          <c:tx>
            <c:strRef>
              <c:f>iedz_PMLP!$E$35</c:f>
              <c:strCache>
                <c:ptCount val="1"/>
                <c:pt idx="0">
                  <c:v>2008.-2013.</c:v>
                </c:pt>
              </c:strCache>
            </c:strRef>
          </c:tx>
          <c:invertIfNegative val="0"/>
          <c:cat>
            <c:strRef>
              <c:f>iedz_PMLP!$B$36:$B$40</c:f>
              <c:strCache>
                <c:ptCount val="5"/>
                <c:pt idx="0">
                  <c:v>Rīgas reģions</c:v>
                </c:pt>
                <c:pt idx="1">
                  <c:v>Vidzemes reģions</c:v>
                </c:pt>
                <c:pt idx="2">
                  <c:v>Kurzemes reģions</c:v>
                </c:pt>
                <c:pt idx="3">
                  <c:v>Zemgales reģions</c:v>
                </c:pt>
                <c:pt idx="4">
                  <c:v>Latgales reģions</c:v>
                </c:pt>
              </c:strCache>
            </c:strRef>
          </c:cat>
          <c:val>
            <c:numRef>
              <c:f>iedz_PMLP!$E$36:$E$40</c:f>
              <c:numCache>
                <c:formatCode>0.0</c:formatCode>
                <c:ptCount val="5"/>
                <c:pt idx="0">
                  <c:v>-0.97355002897308163</c:v>
                </c:pt>
                <c:pt idx="1">
                  <c:v>-5.4477126241313432</c:v>
                </c:pt>
                <c:pt idx="2">
                  <c:v>-4.7206520310240574</c:v>
                </c:pt>
                <c:pt idx="3">
                  <c:v>-4.6062035700454045</c:v>
                </c:pt>
                <c:pt idx="4">
                  <c:v>-6.865350707435578</c:v>
                </c:pt>
              </c:numCache>
            </c:numRef>
          </c:val>
        </c:ser>
        <c:ser>
          <c:idx val="3"/>
          <c:order val="3"/>
          <c:tx>
            <c:strRef>
              <c:f>iedz_PMLP!$F$35</c:f>
              <c:strCache>
                <c:ptCount val="1"/>
                <c:pt idx="0">
                  <c:v>2009.-2014.</c:v>
                </c:pt>
              </c:strCache>
            </c:strRef>
          </c:tx>
          <c:invertIfNegative val="0"/>
          <c:cat>
            <c:strRef>
              <c:f>iedz_PMLP!$B$36:$B$40</c:f>
              <c:strCache>
                <c:ptCount val="5"/>
                <c:pt idx="0">
                  <c:v>Rīgas reģions</c:v>
                </c:pt>
                <c:pt idx="1">
                  <c:v>Vidzemes reģions</c:v>
                </c:pt>
                <c:pt idx="2">
                  <c:v>Kurzemes reģions</c:v>
                </c:pt>
                <c:pt idx="3">
                  <c:v>Zemgales reģions</c:v>
                </c:pt>
                <c:pt idx="4">
                  <c:v>Latgales reģions</c:v>
                </c:pt>
              </c:strCache>
            </c:strRef>
          </c:cat>
          <c:val>
            <c:numRef>
              <c:f>iedz_PMLP!$F$36:$F$40</c:f>
              <c:numCache>
                <c:formatCode>0.0</c:formatCode>
                <c:ptCount val="5"/>
                <c:pt idx="0">
                  <c:v>-0.93457435424956603</c:v>
                </c:pt>
                <c:pt idx="1">
                  <c:v>-6.6618079507800747</c:v>
                </c:pt>
                <c:pt idx="2">
                  <c:v>-5.9622334568852349</c:v>
                </c:pt>
                <c:pt idx="3">
                  <c:v>-5.8800631321174031</c:v>
                </c:pt>
                <c:pt idx="4">
                  <c:v>-7.8220488961603065</c:v>
                </c:pt>
              </c:numCache>
            </c:numRef>
          </c:val>
        </c:ser>
        <c:ser>
          <c:idx val="4"/>
          <c:order val="4"/>
          <c:tx>
            <c:strRef>
              <c:f>iedz_PMLP!$G$35</c:f>
              <c:strCache>
                <c:ptCount val="1"/>
                <c:pt idx="0">
                  <c:v>2010.-2015.</c:v>
                </c:pt>
              </c:strCache>
            </c:strRef>
          </c:tx>
          <c:invertIfNegative val="0"/>
          <c:cat>
            <c:strRef>
              <c:f>iedz_PMLP!$B$36:$B$40</c:f>
              <c:strCache>
                <c:ptCount val="5"/>
                <c:pt idx="0">
                  <c:v>Rīgas reģions</c:v>
                </c:pt>
                <c:pt idx="1">
                  <c:v>Vidzemes reģions</c:v>
                </c:pt>
                <c:pt idx="2">
                  <c:v>Kurzemes reģions</c:v>
                </c:pt>
                <c:pt idx="3">
                  <c:v>Zemgales reģions</c:v>
                </c:pt>
                <c:pt idx="4">
                  <c:v>Latgales reģions</c:v>
                </c:pt>
              </c:strCache>
            </c:strRef>
          </c:cat>
          <c:val>
            <c:numRef>
              <c:f>iedz_PMLP!$G$36:$G$40</c:f>
              <c:numCache>
                <c:formatCode>0.0</c:formatCode>
                <c:ptCount val="5"/>
                <c:pt idx="0">
                  <c:v>-0.90434918588571556</c:v>
                </c:pt>
                <c:pt idx="1">
                  <c:v>-7.3254844981944665</c:v>
                </c:pt>
                <c:pt idx="2">
                  <c:v>-6.7673053995910486</c:v>
                </c:pt>
                <c:pt idx="3">
                  <c:v>-6.4924739923135819</c:v>
                </c:pt>
                <c:pt idx="4">
                  <c:v>-8.5029341255717501</c:v>
                </c:pt>
              </c:numCache>
            </c:numRef>
          </c:val>
        </c:ser>
        <c:dLbls>
          <c:showLegendKey val="0"/>
          <c:showVal val="0"/>
          <c:showCatName val="0"/>
          <c:showSerName val="0"/>
          <c:showPercent val="0"/>
          <c:showBubbleSize val="0"/>
        </c:dLbls>
        <c:gapWidth val="150"/>
        <c:axId val="29149824"/>
        <c:axId val="78254464"/>
      </c:barChart>
      <c:catAx>
        <c:axId val="29149824"/>
        <c:scaling>
          <c:orientation val="minMax"/>
        </c:scaling>
        <c:delete val="0"/>
        <c:axPos val="b"/>
        <c:numFmt formatCode="General" sourceLinked="0"/>
        <c:majorTickMark val="out"/>
        <c:minorTickMark val="out"/>
        <c:tickLblPos val="low"/>
        <c:crossAx val="78254464"/>
        <c:crosses val="autoZero"/>
        <c:auto val="1"/>
        <c:lblAlgn val="ctr"/>
        <c:lblOffset val="100"/>
        <c:noMultiLvlLbl val="0"/>
      </c:catAx>
      <c:valAx>
        <c:axId val="78254464"/>
        <c:scaling>
          <c:orientation val="minMax"/>
        </c:scaling>
        <c:delete val="0"/>
        <c:axPos val="l"/>
        <c:majorGridlines/>
        <c:numFmt formatCode="0.0" sourceLinked="1"/>
        <c:majorTickMark val="out"/>
        <c:minorTickMark val="none"/>
        <c:tickLblPos val="nextTo"/>
        <c:crossAx val="29149824"/>
        <c:crosses val="autoZero"/>
        <c:crossBetween val="between"/>
      </c:valAx>
    </c:plotArea>
    <c:legend>
      <c:legendPos val="r"/>
      <c:layout>
        <c:manualLayout>
          <c:xMode val="edge"/>
          <c:yMode val="edge"/>
          <c:x val="0.10649562554680723"/>
          <c:y val="0.94271365304143195"/>
          <c:w val="0.84628215223097103"/>
          <c:h val="5.3526012736779975E-2"/>
        </c:manualLayout>
      </c:layout>
      <c:overlay val="0"/>
    </c:legend>
    <c:plotVisOnly val="1"/>
    <c:dispBlanksAs val="gap"/>
    <c:showDLblsOverMax val="0"/>
  </c:chart>
  <c:txPr>
    <a:bodyPr/>
    <a:lstStyle/>
    <a:p>
      <a:pPr>
        <a:defRPr sz="1100">
          <a:latin typeface="Verdana" pitchFamily="34" charset="0"/>
        </a:defRPr>
      </a:pPr>
      <a:endParaRPr lang="lv-LV"/>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9D06634-DAFA-4BD9-9FE0-EDB51D451148}" type="datetimeFigureOut">
              <a:rPr lang="lv-LV" altLang="lv-LV"/>
              <a:pPr>
                <a:defRPr/>
              </a:pPr>
              <a:t>2015.11.26.</a:t>
            </a:fld>
            <a:endParaRPr lang="lv-LV" alt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3AE2D428-0795-4E54-9D13-5062A4872125}" type="slidenum">
              <a:rPr lang="lv-LV" altLang="lv-LV"/>
              <a:pPr/>
              <a:t>‹#›</a:t>
            </a:fld>
            <a:endParaRPr lang="lv-LV" altLang="lv-LV"/>
          </a:p>
        </p:txBody>
      </p:sp>
    </p:spTree>
    <p:extLst>
      <p:ext uri="{BB962C8B-B14F-4D97-AF65-F5344CB8AC3E}">
        <p14:creationId xmlns:p14="http://schemas.microsoft.com/office/powerpoint/2010/main" val="968589434"/>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lv-LV" dirty="0" smtClean="0"/>
              <a:t>Pēdējos piecos gados ekonomiskās attīstības tendences reģionos ir uzlabojušās (lielā mērā skaidrojams ar atgūšanos no ekonomiskās krīzes). </a:t>
            </a:r>
          </a:p>
          <a:p>
            <a:pPr>
              <a:defRPr/>
            </a:pPr>
            <a:r>
              <a:rPr lang="lv-LV" dirty="0" smtClean="0"/>
              <a:t>Visos slaidā attēlotajos indikatoros labāko sniegumu uzrāda Rīgas plānošanas reģions, bet zemākie rādītāji ir Latgales plānošanas reģionam.</a:t>
            </a:r>
          </a:p>
          <a:p>
            <a:pPr>
              <a:defRPr/>
            </a:pPr>
            <a:endParaRPr lang="lv-LV" dirty="0" smtClean="0"/>
          </a:p>
          <a:p>
            <a:pPr>
              <a:defRPr/>
            </a:pPr>
            <a:r>
              <a:rPr lang="lv-LV" dirty="0" smtClean="0"/>
              <a:t>Visos reģionos IKP uz vienu iedzīvotāju kopš 2010.gada ir pieaudzis pēc izteikta krituma iepriekšējos gados. Rīgas plānošanas reģiona IKP uz vienu iedzīvotāju ir būtiski augstāks kā citos reģionos. Vienlaikus visos reģionos, izņemot Rīgas plānošanas reģionu, IKP uz vienu iedzīvotāju 2012.gadā ir pārsniedzis pirmskrīzes (2008.gada) līmeni.</a:t>
            </a:r>
          </a:p>
          <a:p>
            <a:pPr>
              <a:defRPr/>
            </a:pPr>
            <a:endParaRPr lang="en-US" dirty="0" smtClean="0"/>
          </a:p>
          <a:p>
            <a:pPr>
              <a:defRPr/>
            </a:pPr>
            <a:r>
              <a:rPr lang="lv-LV" dirty="0" smtClean="0"/>
              <a:t>Kopš 2011.gada bezdarba līmenis visos reģionos turpina samazināties. 2015.gadā tas bija no 3,7% Rīgas reģionā līdz 11,8% Latgales reģionā.</a:t>
            </a:r>
            <a:endParaRPr lang="en-US" dirty="0" smtClean="0"/>
          </a:p>
          <a:p>
            <a:pPr>
              <a:defRPr/>
            </a:pPr>
            <a:endParaRPr lang="lv-LV" dirty="0" smtClean="0"/>
          </a:p>
          <a:p>
            <a:pPr>
              <a:defRPr/>
            </a:pPr>
            <a:r>
              <a:rPr lang="lv-LV" dirty="0" smtClean="0"/>
              <a:t>Piesaistītais </a:t>
            </a:r>
            <a:r>
              <a:rPr lang="lv-LV" dirty="0" err="1" smtClean="0"/>
              <a:t>nefinanšu</a:t>
            </a:r>
            <a:r>
              <a:rPr lang="lv-LV" dirty="0" smtClean="0"/>
              <a:t> investīciju apjoms uz vienu iedzīvotāju kopš 2010.gada visos reģionos ir pieaudzis, vienlaikus trijos reģionos piesaistīto investīciju apjoms 2013.gadā ir nedaudz samazinājies. 2012.gadā Kurzemes reģions piesaistīja līdzvērtīgu investīciju apjomu uz vienu iedzīvotāju kā Rīgas reģions.</a:t>
            </a:r>
          </a:p>
          <a:p>
            <a:pPr>
              <a:defRPr/>
            </a:pPr>
            <a:endParaRPr lang="en-US" dirty="0" smtClean="0"/>
          </a:p>
          <a:p>
            <a:pPr>
              <a:defRPr/>
            </a:pPr>
            <a:r>
              <a:rPr lang="lv-LV" dirty="0" smtClean="0"/>
              <a:t>Ekonomiski aktīvo </a:t>
            </a:r>
            <a:r>
              <a:rPr lang="lv-LV" dirty="0" smtClean="0">
                <a:latin typeface="Verdana" pitchFamily="34" charset="0"/>
              </a:rPr>
              <a:t>individuālo komersantu un komercsabiedrību skaits uz 1000 iedzīvotājiem plānošanas reģionos ievērojami atšķiras, ļoti būtiskai daļai uzņēmēju koncentrējoties Rīgas plānošanas reģionā. Vienlaikus kopš 2009.gada visos reģionos novērojams stabils uzņēmumu skaita pieaugums.</a:t>
            </a:r>
          </a:p>
          <a:p>
            <a:pPr>
              <a:defRPr/>
            </a:pPr>
            <a:endParaRPr lang="lv-LV" dirty="0" smtClean="0">
              <a:latin typeface="Verdana" pitchFamily="34" charset="0"/>
            </a:endParaRPr>
          </a:p>
          <a:p>
            <a:pPr>
              <a:defRPr/>
            </a:pPr>
            <a:r>
              <a:rPr lang="lv-LV" dirty="0" smtClean="0">
                <a:latin typeface="Verdana" pitchFamily="34" charset="0"/>
              </a:rPr>
              <a:t>Problēmas:</a:t>
            </a:r>
          </a:p>
          <a:p>
            <a:pPr marL="350838" indent="-350838">
              <a:spcBef>
                <a:spcPct val="20000"/>
              </a:spcBef>
              <a:buFont typeface="Arial" pitchFamily="34" charset="0"/>
              <a:buChar char="•"/>
              <a:defRPr/>
            </a:pPr>
            <a:r>
              <a:rPr lang="lv-LV" b="1" dirty="0" smtClean="0">
                <a:latin typeface="Tahoma" pitchFamily="34" charset="0"/>
                <a:cs typeface="Tahoma" pitchFamily="34" charset="0"/>
              </a:rPr>
              <a:t>Nepietiekama spēja piesaistīt investīcijas </a:t>
            </a:r>
            <a:r>
              <a:rPr lang="lv-LV" dirty="0" smtClean="0">
                <a:latin typeface="Tahoma" pitchFamily="34" charset="0"/>
                <a:cs typeface="Tahoma" pitchFamily="34" charset="0"/>
              </a:rPr>
              <a:t>reģionos ārpus Rīgas</a:t>
            </a:r>
          </a:p>
          <a:p>
            <a:pPr marL="350838" indent="-350838">
              <a:spcBef>
                <a:spcPct val="20000"/>
              </a:spcBef>
              <a:buFont typeface="Arial" pitchFamily="34" charset="0"/>
              <a:buChar char="•"/>
              <a:defRPr/>
            </a:pPr>
            <a:r>
              <a:rPr lang="lv-LV" b="1" dirty="0" smtClean="0">
                <a:latin typeface="Tahoma" pitchFamily="34" charset="0"/>
                <a:cs typeface="Tahoma" pitchFamily="34" charset="0"/>
              </a:rPr>
              <a:t>Augstāks pašnodarbināto īpatsvars </a:t>
            </a:r>
            <a:r>
              <a:rPr lang="lv-LV" dirty="0" smtClean="0">
                <a:latin typeface="Tahoma" pitchFamily="34" charset="0"/>
                <a:cs typeface="Tahoma" pitchFamily="34" charset="0"/>
              </a:rPr>
              <a:t>reģionos ārpus Rīgas, vairāk kā 2/3 aizņemto darbavietu atrodas Rīgas plānošanas reģionā</a:t>
            </a:r>
            <a:endParaRPr lang="en-US" dirty="0" smtClean="0">
              <a:latin typeface="Tahoma" pitchFamily="34" charset="0"/>
              <a:cs typeface="Tahoma" pitchFamily="34" charset="0"/>
            </a:endParaRPr>
          </a:p>
          <a:p>
            <a:pPr marL="350838" indent="-350838">
              <a:spcBef>
                <a:spcPct val="20000"/>
              </a:spcBef>
              <a:buFont typeface="Arial" pitchFamily="34" charset="0"/>
              <a:buChar char="•"/>
              <a:defRPr/>
            </a:pPr>
            <a:r>
              <a:rPr lang="lv-LV" altLang="lv-LV" b="1" dirty="0" smtClean="0">
                <a:latin typeface="Tahoma" pitchFamily="34" charset="0"/>
                <a:cs typeface="Tahoma" pitchFamily="34" charset="0"/>
              </a:rPr>
              <a:t>Kvalitatīvas infrastruktūras trūkums </a:t>
            </a:r>
            <a:r>
              <a:rPr lang="lv-LV" altLang="lv-LV" dirty="0" smtClean="0">
                <a:latin typeface="Tahoma" pitchFamily="34" charset="0"/>
                <a:cs typeface="Tahoma" pitchFamily="34" charset="0"/>
              </a:rPr>
              <a:t>investoru piesaistei un darbavietu radīšanai reģionos</a:t>
            </a:r>
          </a:p>
          <a:p>
            <a:pPr marL="350838" indent="-350838">
              <a:spcBef>
                <a:spcPct val="20000"/>
              </a:spcBef>
              <a:buFont typeface="Arial" pitchFamily="34" charset="0"/>
              <a:buChar char="•"/>
              <a:defRPr/>
            </a:pPr>
            <a:r>
              <a:rPr lang="lv-LV" altLang="lv-LV" b="1" dirty="0" smtClean="0">
                <a:latin typeface="Tahoma" pitchFamily="34" charset="0"/>
                <a:cs typeface="Tahoma" pitchFamily="34" charset="0"/>
              </a:rPr>
              <a:t>Liels apjoms degradētu teritoriju</a:t>
            </a:r>
            <a:r>
              <a:rPr lang="lv-LV" altLang="lv-LV" dirty="0" smtClean="0">
                <a:latin typeface="Tahoma" pitchFamily="34" charset="0"/>
                <a:cs typeface="Tahoma" pitchFamily="34" charset="0"/>
              </a:rPr>
              <a:t>, kas iepriekš tikušas izmantotas vai plānotas uzņēmējdarbībai, bet pašlaik pamestas vai netiek pilnīgi izmantotas</a:t>
            </a:r>
            <a:endParaRPr lang="en-US" dirty="0" smtClean="0">
              <a:latin typeface="Tahoma" pitchFamily="34" charset="0"/>
              <a:cs typeface="Tahoma" pitchFamily="34" charset="0"/>
            </a:endParaRPr>
          </a:p>
          <a:p>
            <a:pPr>
              <a:defRPr/>
            </a:pPr>
            <a:endParaRPr lang="en-US" dirty="0" smtClean="0"/>
          </a:p>
          <a:p>
            <a:pPr>
              <a:defRPr/>
            </a:pPr>
            <a:endParaRPr lang="en-US" dirty="0"/>
          </a:p>
        </p:txBody>
      </p:sp>
      <p:sp>
        <p:nvSpPr>
          <p:cNvPr id="39940" name="Slide Number Placeholder 3"/>
          <p:cNvSpPr>
            <a:spLocks noGrp="1"/>
          </p:cNvSpPr>
          <p:nvPr>
            <p:ph type="sldNum" sz="quarter" idx="5"/>
          </p:nvPr>
        </p:nvSpPr>
        <p:spPr bwMode="auto">
          <a:noFill/>
          <a:ln>
            <a:miter lim="800000"/>
            <a:headEnd/>
            <a:tailEnd/>
          </a:ln>
        </p:spPr>
        <p:txBody>
          <a:bodyPr/>
          <a:lstStyle/>
          <a:p>
            <a:fld id="{A200B05A-8AE2-4696-8244-4AD788D900C6}" type="slidenum">
              <a:rPr lang="lv-LV" altLang="en-US" smtClean="0">
                <a:cs typeface="Arial" pitchFamily="34" charset="0"/>
              </a:rPr>
              <a:pPr/>
              <a:t>3</a:t>
            </a:fld>
            <a:endParaRPr lang="lv-LV" altLang="en-US" smtClean="0">
              <a:cs typeface="Arial" pitchFamily="34" charset="0"/>
            </a:endParaRPr>
          </a:p>
        </p:txBody>
      </p:sp>
    </p:spTree>
    <p:extLst>
      <p:ext uri="{BB962C8B-B14F-4D97-AF65-F5344CB8AC3E}">
        <p14:creationId xmlns:p14="http://schemas.microsoft.com/office/powerpoint/2010/main" val="3464957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8213" rtl="0" eaLnBrk="0" fontAlgn="base" latinLnBrk="0" hangingPunct="0">
              <a:lnSpc>
                <a:spcPct val="100000"/>
              </a:lnSpc>
              <a:spcBef>
                <a:spcPct val="30000"/>
              </a:spcBef>
              <a:spcAft>
                <a:spcPct val="0"/>
              </a:spcAft>
              <a:buClrTx/>
              <a:buSzTx/>
              <a:buFontTx/>
              <a:buNone/>
              <a:tabLst/>
              <a:defRPr/>
            </a:pPr>
            <a:endParaRPr lang="lv-LV" dirty="0" smtClean="0"/>
          </a:p>
        </p:txBody>
      </p:sp>
      <p:sp>
        <p:nvSpPr>
          <p:cNvPr id="4" name="Slide Number Placeholder 3"/>
          <p:cNvSpPr>
            <a:spLocks noGrp="1"/>
          </p:cNvSpPr>
          <p:nvPr>
            <p:ph type="sldNum" sz="quarter" idx="10"/>
          </p:nvPr>
        </p:nvSpPr>
        <p:spPr/>
        <p:txBody>
          <a:bodyPr/>
          <a:lstStyle/>
          <a:p>
            <a:fld id="{F1910159-CA03-4E69-8D5D-CEA946B072B5}" type="slidenum">
              <a:rPr lang="lv-LV" altLang="en-US" smtClean="0"/>
              <a:pPr/>
              <a:t>19</a:t>
            </a:fld>
            <a:endParaRPr lang="lv-LV" altLang="en-US"/>
          </a:p>
        </p:txBody>
      </p:sp>
    </p:spTree>
    <p:extLst>
      <p:ext uri="{BB962C8B-B14F-4D97-AF65-F5344CB8AC3E}">
        <p14:creationId xmlns:p14="http://schemas.microsoft.com/office/powerpoint/2010/main" val="1738011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altLang="lv-LV" dirty="0" smtClean="0">
                <a:latin typeface="Times New Roman" panose="02020603050405020304" pitchFamily="18" charset="0"/>
              </a:rPr>
              <a:t>*Aprēķina skaidrojums: Vidēji 1 jauna darbavieta uz 41 tūkst. EUR publisko investīciju (Vispārējās ekonomiskās izaugsmes ietekme – 23,3 tūkst. strādājošo, 3.3.2.specifiskā atbalsta mērķa ietekme – 1,5 tūkst. strādājošo, bet 5.6.2.specifiskā atbalsta mērķa ietekme – 5,8 tūkst. strādājošo).</a:t>
            </a:r>
          </a:p>
          <a:p>
            <a:r>
              <a:rPr lang="lv-LV" altLang="lv-LV" dirty="0" smtClean="0">
                <a:latin typeface="Times New Roman" panose="02020603050405020304" pitchFamily="18" charset="0"/>
              </a:rPr>
              <a:t>Rezultātos parādīti tikai tiešie projektu iznākuma rādītāji.</a:t>
            </a:r>
          </a:p>
        </p:txBody>
      </p:sp>
      <p:sp>
        <p:nvSpPr>
          <p:cNvPr id="4" name="Slide Number Placeholder 3"/>
          <p:cNvSpPr>
            <a:spLocks noGrp="1"/>
          </p:cNvSpPr>
          <p:nvPr>
            <p:ph type="sldNum" sz="quarter" idx="10"/>
          </p:nvPr>
        </p:nvSpPr>
        <p:spPr/>
        <p:txBody>
          <a:bodyPr/>
          <a:lstStyle/>
          <a:p>
            <a:fld id="{F1910159-CA03-4E69-8D5D-CEA946B072B5}" type="slidenum">
              <a:rPr lang="lv-LV" altLang="en-US" smtClean="0"/>
              <a:pPr/>
              <a:t>20</a:t>
            </a:fld>
            <a:endParaRPr lang="lv-LV" altLang="en-US"/>
          </a:p>
        </p:txBody>
      </p:sp>
    </p:spTree>
    <p:extLst>
      <p:ext uri="{BB962C8B-B14F-4D97-AF65-F5344CB8AC3E}">
        <p14:creationId xmlns:p14="http://schemas.microsoft.com/office/powerpoint/2010/main" val="1962234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*ņemot vērā nepieciešamību MK noteikumos</a:t>
            </a:r>
            <a:r>
              <a:rPr lang="lv-LV" baseline="0" dirty="0" smtClean="0"/>
              <a:t> iekļautos nosacījumus saskaņot ar Eiropas Komisiju, projektu atlase un pārējie procesa soļi pēc tās būs atkarīgi no Eiropas Komisijas saskaņojuma</a:t>
            </a:r>
            <a:endParaRPr lang="lv-LV" dirty="0"/>
          </a:p>
        </p:txBody>
      </p:sp>
      <p:sp>
        <p:nvSpPr>
          <p:cNvPr id="4" name="Slide Number Placeholder 3"/>
          <p:cNvSpPr>
            <a:spLocks noGrp="1"/>
          </p:cNvSpPr>
          <p:nvPr>
            <p:ph type="sldNum" sz="quarter" idx="10"/>
          </p:nvPr>
        </p:nvSpPr>
        <p:spPr/>
        <p:txBody>
          <a:bodyPr/>
          <a:lstStyle/>
          <a:p>
            <a:fld id="{F1910159-CA03-4E69-8D5D-CEA946B072B5}" type="slidenum">
              <a:rPr lang="lv-LV" altLang="en-US" smtClean="0"/>
              <a:pPr/>
              <a:t>21</a:t>
            </a:fld>
            <a:endParaRPr lang="lv-LV" altLang="en-US"/>
          </a:p>
        </p:txBody>
      </p:sp>
    </p:spTree>
    <p:extLst>
      <p:ext uri="{BB962C8B-B14F-4D97-AF65-F5344CB8AC3E}">
        <p14:creationId xmlns:p14="http://schemas.microsoft.com/office/powerpoint/2010/main" val="1363739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38213" rtl="0" eaLnBrk="0" fontAlgn="base" latinLnBrk="0" hangingPunct="0">
              <a:lnSpc>
                <a:spcPct val="100000"/>
              </a:lnSpc>
              <a:spcBef>
                <a:spcPct val="30000"/>
              </a:spcBef>
              <a:spcAft>
                <a:spcPct val="0"/>
              </a:spcAft>
              <a:buClrTx/>
              <a:buSzTx/>
              <a:buFontTx/>
              <a:buNone/>
              <a:tabLst/>
              <a:defRPr/>
            </a:pPr>
            <a:r>
              <a:rPr lang="lv-LV" dirty="0" smtClean="0">
                <a:latin typeface="Calibri" panose="020F0502020204030204" pitchFamily="34" charset="0"/>
              </a:rPr>
              <a:t>(kritēriji - teritorija ar SEZ statusu Latgalē nepārsniedz 5% no Latgales reģiona teritorijas, pašvaldības vai privātīpašumā esoša teritorija, teritorijas infrastruktūras stāvoklis (pieejams </a:t>
            </a:r>
            <a:r>
              <a:rPr lang="lv-LV" dirty="0" err="1" smtClean="0">
                <a:latin typeface="Calibri" panose="020F0502020204030204" pitchFamily="34" charset="0"/>
              </a:rPr>
              <a:t>elektropieslēgums</a:t>
            </a:r>
            <a:r>
              <a:rPr lang="lv-LV" dirty="0" smtClean="0">
                <a:latin typeface="Calibri" panose="020F0502020204030204" pitchFamily="34" charset="0"/>
              </a:rPr>
              <a:t>, pieslēguma iespēja centralizētajai notekūdeņu savākšanas sistēmai un ūdensapgādes sistēmai, dabasgāzei, attālums līdz dzelzceļam), plānotie rezultāti – nodokļu ieņēmumi, nodarbinātība un privātās investīcijas)</a:t>
            </a:r>
          </a:p>
          <a:p>
            <a:endParaRPr lang="lv-LV"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E60BE43D-D50B-40D1-9B06-B5854A408CDB}" type="slidenum">
              <a:rPr lang="lv-LV" altLang="lv-LV"/>
              <a:pPr/>
              <a:t>22</a:t>
            </a:fld>
            <a:endParaRPr lang="lv-LV" altLang="lv-LV"/>
          </a:p>
        </p:txBody>
      </p:sp>
    </p:spTree>
    <p:extLst>
      <p:ext uri="{BB962C8B-B14F-4D97-AF65-F5344CB8AC3E}">
        <p14:creationId xmlns:p14="http://schemas.microsoft.com/office/powerpoint/2010/main" val="177739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847CFCD1-965D-4B0C-A9C1-4D94A5D3A171}" type="slidenum">
              <a:rPr lang="lv-LV" altLang="en-US" smtClean="0">
                <a:cs typeface="Arial" pitchFamily="34" charset="0"/>
              </a:rPr>
              <a:pPr/>
              <a:t>5</a:t>
            </a:fld>
            <a:endParaRPr lang="lv-LV" altLang="en-US" smtClean="0">
              <a:cs typeface="Arial" pitchFamily="34" charset="0"/>
            </a:endParaRPr>
          </a:p>
        </p:txBody>
      </p:sp>
    </p:spTree>
    <p:extLst>
      <p:ext uri="{BB962C8B-B14F-4D97-AF65-F5344CB8AC3E}">
        <p14:creationId xmlns:p14="http://schemas.microsoft.com/office/powerpoint/2010/main" val="15104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Latgales pārstāvniecības izveidošana un līdzšinējā darbība</a:t>
            </a:r>
            <a:r>
              <a:rPr lang="lv-LV" baseline="0" dirty="0" smtClean="0"/>
              <a:t> </a:t>
            </a:r>
            <a:r>
              <a:rPr lang="lv-LV" dirty="0" smtClean="0"/>
              <a:t>pierādīja tās nepieciešamību kā noteikta veida praktisku atbalsta centru galvaspilsētā privātajiem uzņēmējiem un investoriem.</a:t>
            </a:r>
            <a:endParaRPr lang="lv-LV" dirty="0"/>
          </a:p>
        </p:txBody>
      </p:sp>
      <p:sp>
        <p:nvSpPr>
          <p:cNvPr id="4" name="Slide Number Placeholder 3"/>
          <p:cNvSpPr>
            <a:spLocks noGrp="1"/>
          </p:cNvSpPr>
          <p:nvPr>
            <p:ph type="sldNum" sz="quarter" idx="10"/>
          </p:nvPr>
        </p:nvSpPr>
        <p:spPr/>
        <p:txBody>
          <a:bodyPr/>
          <a:lstStyle/>
          <a:p>
            <a:pPr>
              <a:defRPr/>
            </a:pPr>
            <a:fld id="{4B9644BC-1168-4781-8353-5CFB491E0BCC}" type="slidenum">
              <a:rPr lang="lv-LV" altLang="en-US" smtClean="0"/>
              <a:pPr>
                <a:defRPr/>
              </a:pPr>
              <a:t>7</a:t>
            </a:fld>
            <a:endParaRPr lang="lv-LV" altLang="en-US" dirty="0"/>
          </a:p>
        </p:txBody>
      </p:sp>
    </p:spTree>
    <p:extLst>
      <p:ext uri="{BB962C8B-B14F-4D97-AF65-F5344CB8AC3E}">
        <p14:creationId xmlns:p14="http://schemas.microsoft.com/office/powerpoint/2010/main" val="24797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lv-LV" sz="1600" dirty="0" smtClean="0"/>
              <a:t>2007.-2013. gada</a:t>
            </a:r>
            <a:r>
              <a:rPr lang="lv-LV" sz="1600" baseline="0" dirty="0" smtClean="0"/>
              <a:t> plānošanas periodā Latgales pašvaldības, LPR administrācija, Latgales tūrisma attīstības aģentūra un citas institūcijas aktīvi piedalījās pārrobežu sadarbības programmās, īstenojot ar partnerorganizācijām no Lietuvas, Krievijas un Baltkrievijas vairākus interesantus projektus tūrisma attīstības, dabas un kultūras mantojuma saglabāšanas jomā. </a:t>
            </a:r>
          </a:p>
          <a:p>
            <a:endParaRPr lang="lv-LV" dirty="0" smtClean="0"/>
          </a:p>
          <a:p>
            <a:r>
              <a:rPr lang="lv-LV" dirty="0" smtClean="0"/>
              <a:t>Tikai</a:t>
            </a:r>
            <a:r>
              <a:rPr lang="lv-LV" baseline="0" dirty="0" smtClean="0"/>
              <a:t> d</a:t>
            </a:r>
            <a:r>
              <a:rPr lang="lv-LV" dirty="0" smtClean="0"/>
              <a:t>aži</a:t>
            </a:r>
            <a:r>
              <a:rPr lang="lv-LV" baseline="0" dirty="0" smtClean="0"/>
              <a:t>  sadarbības piemēri: </a:t>
            </a:r>
          </a:p>
          <a:p>
            <a:endParaRPr lang="lv-LV" baseline="0" dirty="0" smtClean="0"/>
          </a:p>
          <a:p>
            <a:pPr eaLnBrk="1" fontAlgn="t" hangingPunct="1">
              <a:buFont typeface="Arial" pitchFamily="34" charset="0"/>
              <a:buChar char="•"/>
            </a:pPr>
            <a:r>
              <a:rPr lang="lv-LV" sz="1800" b="1" u="sng" dirty="0" smtClean="0">
                <a:solidFill>
                  <a:srgbClr val="002060"/>
                </a:solidFill>
              </a:rPr>
              <a:t>Latvijas–Lietuvas</a:t>
            </a:r>
            <a:r>
              <a:rPr lang="lv-LV" sz="1800" b="1" dirty="0" smtClean="0">
                <a:solidFill>
                  <a:srgbClr val="002060"/>
                </a:solidFill>
              </a:rPr>
              <a:t> </a:t>
            </a:r>
            <a:r>
              <a:rPr lang="lv-LV" sz="1800" dirty="0" smtClean="0">
                <a:solidFill>
                  <a:srgbClr val="002060"/>
                </a:solidFill>
              </a:rPr>
              <a:t>pārrobežu sadarbības programma:</a:t>
            </a:r>
          </a:p>
          <a:p>
            <a:pPr eaLnBrk="1" fontAlgn="t" hangingPunct="1">
              <a:buFont typeface="Arial" pitchFamily="34" charset="0"/>
              <a:buChar char="•"/>
            </a:pPr>
            <a:endParaRPr lang="lv-LV" sz="1800" dirty="0" smtClean="0">
              <a:solidFill>
                <a:srgbClr val="002060"/>
              </a:solidFill>
            </a:endParaRPr>
          </a:p>
          <a:p>
            <a:r>
              <a:rPr lang="lv-LV" sz="1200" b="1" kern="1200" dirty="0" smtClean="0">
                <a:solidFill>
                  <a:schemeClr val="tx1"/>
                </a:solidFill>
                <a:latin typeface="+mn-lt"/>
                <a:ea typeface="+mn-ea"/>
                <a:cs typeface="+mn-cs"/>
              </a:rPr>
              <a:t>Projekta nosaukums:</a:t>
            </a:r>
            <a:r>
              <a:rPr lang="lv-LV" sz="1200" b="0" kern="1200" baseline="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LLI-050 Water Joy </a:t>
            </a:r>
            <a:endParaRPr lang="lv-LV" sz="1200" kern="1200" dirty="0" smtClean="0">
              <a:solidFill>
                <a:schemeClr val="tx1"/>
              </a:solidFill>
              <a:latin typeface="+mn-lt"/>
              <a:ea typeface="+mn-ea"/>
              <a:cs typeface="+mn-cs"/>
            </a:endParaRPr>
          </a:p>
          <a:p>
            <a:r>
              <a:rPr lang="lv-LV" sz="1200" b="1" kern="1200" dirty="0" smtClean="0">
                <a:solidFill>
                  <a:schemeClr val="tx1"/>
                </a:solidFill>
                <a:latin typeface="+mn-lt"/>
                <a:ea typeface="+mn-ea"/>
                <a:cs typeface="+mn-cs"/>
              </a:rPr>
              <a:t>Projekta būtība:</a:t>
            </a:r>
            <a:r>
              <a:rPr lang="lv-LV" sz="1200" b="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Ūdens tūrisma attīstība </a:t>
            </a:r>
            <a:r>
              <a:rPr lang="lv-LV" sz="1200" kern="1200" dirty="0" err="1" smtClean="0">
                <a:solidFill>
                  <a:schemeClr val="tx1"/>
                </a:solidFill>
                <a:latin typeface="+mn-lt"/>
                <a:ea typeface="+mn-ea"/>
                <a:cs typeface="+mn-cs"/>
              </a:rPr>
              <a:t>Utenas</a:t>
            </a:r>
            <a:r>
              <a:rPr lang="lv-LV" sz="1200" kern="1200" dirty="0" smtClean="0">
                <a:solidFill>
                  <a:schemeClr val="tx1"/>
                </a:solidFill>
                <a:latin typeface="+mn-lt"/>
                <a:ea typeface="+mn-ea"/>
                <a:cs typeface="+mn-cs"/>
              </a:rPr>
              <a:t> un Latgales reģionos. Jaunu tūrisma galamērķu un produktu radīšana, tūrisma speciālistu kapacitātes celšana un jaunu informatīvo materiālu izstrāde.</a:t>
            </a:r>
          </a:p>
          <a:p>
            <a:r>
              <a:rPr lang="lv-LV" sz="1200" b="1" kern="1200" dirty="0" smtClean="0">
                <a:solidFill>
                  <a:schemeClr val="tx1"/>
                </a:solidFill>
                <a:latin typeface="+mn-lt"/>
                <a:ea typeface="+mn-ea"/>
                <a:cs typeface="+mn-cs"/>
              </a:rPr>
              <a:t>Partneri no Latgales</a:t>
            </a:r>
            <a:r>
              <a:rPr lang="lv-LV" sz="1200" b="0" kern="1200" baseline="0" dirty="0" smtClean="0">
                <a:solidFill>
                  <a:schemeClr val="tx1"/>
                </a:solidFill>
                <a:latin typeface="+mn-lt"/>
                <a:ea typeface="+mn-ea"/>
                <a:cs typeface="+mn-cs"/>
              </a:rPr>
              <a:t> </a:t>
            </a:r>
            <a:r>
              <a:rPr lang="lv-LV" sz="1200" kern="1200" dirty="0" err="1" smtClean="0">
                <a:solidFill>
                  <a:schemeClr val="tx1"/>
                </a:solidFill>
                <a:latin typeface="+mn-lt"/>
                <a:ea typeface="+mn-ea"/>
                <a:cs typeface="+mn-cs"/>
              </a:rPr>
              <a:t>Latgales</a:t>
            </a:r>
            <a:r>
              <a:rPr lang="lv-LV" sz="1200" kern="1200" dirty="0" smtClean="0">
                <a:solidFill>
                  <a:schemeClr val="tx1"/>
                </a:solidFill>
                <a:latin typeface="+mn-lt"/>
                <a:ea typeface="+mn-ea"/>
                <a:cs typeface="+mn-cs"/>
              </a:rPr>
              <a:t> Plānošanas reģions,</a:t>
            </a:r>
            <a:r>
              <a:rPr lang="lv-LV" sz="120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Latgales reģiona attīstības aģentūra</a:t>
            </a:r>
          </a:p>
          <a:p>
            <a:r>
              <a:rPr lang="lv-LV" sz="1200" b="1" kern="1200" dirty="0" smtClean="0">
                <a:solidFill>
                  <a:schemeClr val="tx1"/>
                </a:solidFill>
                <a:latin typeface="+mn-lt"/>
                <a:ea typeface="+mn-ea"/>
                <a:cs typeface="+mn-cs"/>
              </a:rPr>
              <a:t>Projekta budžets (ERAF): </a:t>
            </a:r>
            <a:r>
              <a:rPr lang="lv-LV" sz="1200" b="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1,344,639.14</a:t>
            </a:r>
          </a:p>
          <a:p>
            <a:r>
              <a:rPr lang="lv-LV" sz="1200" b="1" kern="1200" dirty="0" smtClean="0">
                <a:solidFill>
                  <a:schemeClr val="tx1"/>
                </a:solidFill>
                <a:latin typeface="+mn-lt"/>
                <a:ea typeface="+mn-ea"/>
                <a:cs typeface="+mn-cs"/>
              </a:rPr>
              <a:t>Latgales partneru budžets (ERAF):</a:t>
            </a:r>
            <a:r>
              <a:rPr lang="lv-LV" sz="1200" b="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983,678.79</a:t>
            </a:r>
          </a:p>
          <a:p>
            <a:r>
              <a:rPr lang="lv-LV" sz="1200" b="1" kern="1200" dirty="0" smtClean="0">
                <a:solidFill>
                  <a:schemeClr val="tx1"/>
                </a:solidFill>
                <a:latin typeface="+mn-lt"/>
                <a:ea typeface="+mn-ea"/>
                <a:cs typeface="+mn-cs"/>
              </a:rPr>
              <a:t>Latgalē veiktās aktivitātes:</a:t>
            </a:r>
            <a:endParaRPr lang="lv-LV" sz="1200" kern="1200" dirty="0" smtClean="0">
              <a:solidFill>
                <a:schemeClr val="tx1"/>
              </a:solidFill>
              <a:latin typeface="+mn-lt"/>
              <a:ea typeface="+mn-ea"/>
              <a:cs typeface="+mn-cs"/>
            </a:endParaRPr>
          </a:p>
          <a:p>
            <a:r>
              <a:rPr lang="lv-LV" sz="1200" kern="1200" dirty="0" smtClean="0">
                <a:solidFill>
                  <a:schemeClr val="tx1"/>
                </a:solidFill>
                <a:latin typeface="+mn-lt"/>
                <a:ea typeface="+mn-ea"/>
                <a:cs typeface="+mn-cs"/>
              </a:rPr>
              <a:t>Izstrādāts TEP un tehniskais projekts gājēju ceļa izveidei gar Daugavu Krāslavas pilsētā. Izstrādāta tehniskā dokumentācija apgaismojuma ierīkošanai atpūtas vietās Ludzā, Medumu parka vasaras estrādes rekonstrukcijai nepieciešamās tehniskās dokumentācijas izstrāde, kā arī skiču projektu izstrāde pludmalei Balvos, kas tiks pielāgota cilvēkiem ar īpašām vajadzībām, koka gājēju celiņa, pludmales pieejas kāpņu, volejbola laukumu utt. skiču projektu izstrāde. </a:t>
            </a:r>
          </a:p>
          <a:p>
            <a:r>
              <a:rPr lang="lv-LV" sz="1200" kern="1200" dirty="0" smtClean="0">
                <a:solidFill>
                  <a:schemeClr val="tx1"/>
                </a:solidFill>
                <a:latin typeface="+mn-lt"/>
                <a:ea typeface="+mn-ea"/>
                <a:cs typeface="+mn-cs"/>
              </a:rPr>
              <a:t>Izveidota atpūtas vieta pie ūdens </a:t>
            </a:r>
            <a:r>
              <a:rPr lang="lv-LV" sz="1200" u="sng" kern="1200" dirty="0" smtClean="0">
                <a:solidFill>
                  <a:schemeClr val="tx1"/>
                </a:solidFill>
                <a:latin typeface="+mn-lt"/>
                <a:ea typeface="+mn-ea"/>
                <a:cs typeface="+mn-cs"/>
              </a:rPr>
              <a:t>Ilūkstē</a:t>
            </a:r>
            <a:r>
              <a:rPr lang="lv-LV" sz="1200" kern="1200" dirty="0" smtClean="0">
                <a:solidFill>
                  <a:schemeClr val="tx1"/>
                </a:solidFill>
                <a:latin typeface="+mn-lt"/>
                <a:ea typeface="+mn-ea"/>
                <a:cs typeface="+mn-cs"/>
              </a:rPr>
              <a:t> (laivu piestātne, piknika vietas, WC, </a:t>
            </a:r>
            <a:r>
              <a:rPr lang="lv-LV" sz="1200" kern="1200" dirty="0" err="1" smtClean="0">
                <a:solidFill>
                  <a:schemeClr val="tx1"/>
                </a:solidFill>
                <a:latin typeface="+mn-lt"/>
                <a:ea typeface="+mn-ea"/>
                <a:cs typeface="+mn-cs"/>
              </a:rPr>
              <a:t>signālbojas</a:t>
            </a:r>
            <a:r>
              <a:rPr lang="lv-LV" sz="1200" kern="1200" dirty="0" smtClean="0">
                <a:solidFill>
                  <a:schemeClr val="tx1"/>
                </a:solidFill>
                <a:latin typeface="+mn-lt"/>
                <a:ea typeface="+mn-ea"/>
                <a:cs typeface="+mn-cs"/>
              </a:rPr>
              <a:t>, norādes zīmes, informācijas stendi utt.) un glābēju motorlaivas iegāde. Triju atpūtas vietu izveide, apgaismes iekārtu uzstādīšana, koka gājēju celiņa uzstādīšana, automašīnu stāvvietas izbūve, volejbola un futbola laukumu izveide un labiekārtošana </a:t>
            </a:r>
            <a:r>
              <a:rPr lang="lv-LV" sz="1200" u="sng" kern="1200" dirty="0" smtClean="0">
                <a:solidFill>
                  <a:schemeClr val="tx1"/>
                </a:solidFill>
                <a:latin typeface="+mn-lt"/>
                <a:ea typeface="+mn-ea"/>
                <a:cs typeface="+mn-cs"/>
              </a:rPr>
              <a:t>Ludzā</a:t>
            </a:r>
            <a:r>
              <a:rPr lang="lv-LV" sz="1200" kern="1200" dirty="0" smtClean="0">
                <a:solidFill>
                  <a:schemeClr val="tx1"/>
                </a:solidFill>
                <a:latin typeface="+mn-lt"/>
                <a:ea typeface="+mn-ea"/>
                <a:cs typeface="+mn-cs"/>
              </a:rPr>
              <a:t>. </a:t>
            </a:r>
            <a:r>
              <a:rPr lang="lv-LV" sz="1200" u="sng" kern="1200" dirty="0" smtClean="0">
                <a:solidFill>
                  <a:schemeClr val="tx1"/>
                </a:solidFill>
                <a:latin typeface="+mn-lt"/>
                <a:ea typeface="+mn-ea"/>
                <a:cs typeface="+mn-cs"/>
              </a:rPr>
              <a:t>Līvānos</a:t>
            </a:r>
            <a:r>
              <a:rPr lang="lv-LV" sz="1200" kern="1200" dirty="0" smtClean="0">
                <a:solidFill>
                  <a:schemeClr val="tx1"/>
                </a:solidFill>
                <a:latin typeface="+mn-lt"/>
                <a:ea typeface="+mn-ea"/>
                <a:cs typeface="+mn-cs"/>
              </a:rPr>
              <a:t> tika izveidots aktīvā tūrisma centrs, divas velosipēdu novietnes, laivu piestātne, inventāra noliktava, atpūtas telpa cilvēkiem ar īpašām vajadzībām. </a:t>
            </a:r>
            <a:r>
              <a:rPr lang="lv-LV" sz="1200" u="sng" kern="1200" dirty="0" smtClean="0">
                <a:solidFill>
                  <a:schemeClr val="tx1"/>
                </a:solidFill>
                <a:latin typeface="+mn-lt"/>
                <a:ea typeface="+mn-ea"/>
                <a:cs typeface="+mn-cs"/>
              </a:rPr>
              <a:t>Balvos</a:t>
            </a:r>
            <a:r>
              <a:rPr lang="lv-LV" sz="1200" kern="1200" dirty="0" smtClean="0">
                <a:solidFill>
                  <a:schemeClr val="tx1"/>
                </a:solidFill>
                <a:latin typeface="+mn-lt"/>
                <a:ea typeface="+mn-ea"/>
                <a:cs typeface="+mn-cs"/>
              </a:rPr>
              <a:t> tika izveidotas un labiekārtotas četras atpūtas vietas. </a:t>
            </a:r>
            <a:r>
              <a:rPr lang="lv-LV" sz="1200" u="sng" kern="1200" dirty="0" smtClean="0">
                <a:solidFill>
                  <a:schemeClr val="tx1"/>
                </a:solidFill>
                <a:latin typeface="+mn-lt"/>
                <a:ea typeface="+mn-ea"/>
                <a:cs typeface="+mn-cs"/>
              </a:rPr>
              <a:t>Viļakā</a:t>
            </a:r>
            <a:r>
              <a:rPr lang="lv-LV" sz="1200" kern="1200" dirty="0" smtClean="0">
                <a:solidFill>
                  <a:schemeClr val="tx1"/>
                </a:solidFill>
                <a:latin typeface="+mn-lt"/>
                <a:ea typeface="+mn-ea"/>
                <a:cs typeface="+mn-cs"/>
              </a:rPr>
              <a:t> tika izveidota un labiekārtota viena atpūtas vieta ar koka nojumi, bērnu rotaļlaukumu, volejbola laukumu, automašīnu stāvlaukumu utt. </a:t>
            </a:r>
            <a:r>
              <a:rPr lang="lv-LV" sz="1200" u="sng" kern="1200" dirty="0" smtClean="0">
                <a:solidFill>
                  <a:schemeClr val="tx1"/>
                </a:solidFill>
                <a:latin typeface="+mn-lt"/>
                <a:ea typeface="+mn-ea"/>
                <a:cs typeface="+mn-cs"/>
              </a:rPr>
              <a:t>Medumos</a:t>
            </a:r>
            <a:r>
              <a:rPr lang="lv-LV" sz="1200" kern="1200" dirty="0" smtClean="0">
                <a:solidFill>
                  <a:schemeClr val="tx1"/>
                </a:solidFill>
                <a:latin typeface="+mn-lt"/>
                <a:ea typeface="+mn-ea"/>
                <a:cs typeface="+mn-cs"/>
              </a:rPr>
              <a:t> tika izveidota un labiekārtota viena atpūtas vieta un divas laivu piestātnes. </a:t>
            </a:r>
          </a:p>
          <a:p>
            <a:r>
              <a:rPr lang="lv-LV" sz="1200" b="1" kern="1200" dirty="0" smtClean="0">
                <a:solidFill>
                  <a:schemeClr val="tx1"/>
                </a:solidFill>
                <a:latin typeface="+mn-lt"/>
                <a:ea typeface="+mn-ea"/>
                <a:cs typeface="+mn-cs"/>
              </a:rPr>
              <a:t>Projekta nosaukums:</a:t>
            </a:r>
            <a:r>
              <a:rPr lang="lv-LV" sz="1200" b="0" kern="1200" baseline="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LLI-046 New Quality Image</a:t>
            </a:r>
            <a:endParaRPr lang="lv-LV" sz="1200" kern="1200" dirty="0" smtClean="0">
              <a:solidFill>
                <a:schemeClr val="tx1"/>
              </a:solidFill>
              <a:latin typeface="+mn-lt"/>
              <a:ea typeface="+mn-ea"/>
              <a:cs typeface="+mn-cs"/>
            </a:endParaRPr>
          </a:p>
          <a:p>
            <a:r>
              <a:rPr lang="lv-LV" sz="1200" b="1" kern="1200" dirty="0" smtClean="0">
                <a:solidFill>
                  <a:schemeClr val="tx1"/>
                </a:solidFill>
                <a:latin typeface="+mn-lt"/>
                <a:ea typeface="+mn-ea"/>
                <a:cs typeface="+mn-cs"/>
              </a:rPr>
              <a:t>Projekta būtība:</a:t>
            </a:r>
            <a:r>
              <a:rPr lang="lv-LV" sz="1200" b="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Projekta mērķis ir radīt pievilcīgu vidi dzīvošanai un tūrismam, uzlabojot </a:t>
            </a:r>
            <a:r>
              <a:rPr lang="lv-LV" sz="1200" kern="1200" dirty="0" err="1" smtClean="0">
                <a:solidFill>
                  <a:schemeClr val="tx1"/>
                </a:solidFill>
                <a:latin typeface="+mn-lt"/>
                <a:ea typeface="+mn-ea"/>
                <a:cs typeface="+mn-cs"/>
              </a:rPr>
              <a:t>Zarasu</a:t>
            </a:r>
            <a:r>
              <a:rPr lang="lv-LV" sz="1200" kern="1200" dirty="0" smtClean="0">
                <a:solidFill>
                  <a:schemeClr val="tx1"/>
                </a:solidFill>
                <a:latin typeface="+mn-lt"/>
                <a:ea typeface="+mn-ea"/>
                <a:cs typeface="+mn-cs"/>
              </a:rPr>
              <a:t> un Krāslavas pilsētvidi.</a:t>
            </a:r>
          </a:p>
          <a:p>
            <a:r>
              <a:rPr lang="lv-LV" sz="1200" b="1" kern="1200" dirty="0" smtClean="0">
                <a:solidFill>
                  <a:schemeClr val="tx1"/>
                </a:solidFill>
                <a:latin typeface="+mn-lt"/>
                <a:ea typeface="+mn-ea"/>
                <a:cs typeface="+mn-cs"/>
              </a:rPr>
              <a:t>Partneri no Latgales</a:t>
            </a:r>
            <a:r>
              <a:rPr lang="lv-LV" sz="1200" b="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Krāslavas novada dome</a:t>
            </a:r>
          </a:p>
          <a:p>
            <a:r>
              <a:rPr lang="lv-LV" sz="1200" b="1" kern="1200" dirty="0" smtClean="0">
                <a:solidFill>
                  <a:schemeClr val="tx1"/>
                </a:solidFill>
                <a:latin typeface="+mn-lt"/>
                <a:ea typeface="+mn-ea"/>
                <a:cs typeface="+mn-cs"/>
              </a:rPr>
              <a:t>Projekta budžets (ERAF): </a:t>
            </a:r>
            <a:r>
              <a:rPr lang="lv-LV" sz="1200" b="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1,472,447.21</a:t>
            </a:r>
          </a:p>
          <a:p>
            <a:r>
              <a:rPr lang="lv-LV" sz="1200" b="1" kern="1200" dirty="0" smtClean="0">
                <a:solidFill>
                  <a:schemeClr val="tx1"/>
                </a:solidFill>
                <a:latin typeface="+mn-lt"/>
                <a:ea typeface="+mn-ea"/>
                <a:cs typeface="+mn-cs"/>
              </a:rPr>
              <a:t>Latgales partneru budžets (ERAF):</a:t>
            </a:r>
            <a:r>
              <a:rPr lang="lv-LV" sz="1200" b="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798,358.73</a:t>
            </a:r>
          </a:p>
          <a:p>
            <a:r>
              <a:rPr lang="lv-LV" sz="1200" b="1" kern="1200" dirty="0" smtClean="0">
                <a:solidFill>
                  <a:schemeClr val="tx1"/>
                </a:solidFill>
                <a:latin typeface="+mn-lt"/>
                <a:ea typeface="+mn-ea"/>
                <a:cs typeface="+mn-cs"/>
              </a:rPr>
              <a:t>Latgalē veiktās aktivitātes:</a:t>
            </a:r>
            <a:endParaRPr lang="lv-LV" sz="1200" kern="1200" dirty="0" smtClean="0">
              <a:solidFill>
                <a:schemeClr val="tx1"/>
              </a:solidFill>
              <a:latin typeface="+mn-lt"/>
              <a:ea typeface="+mn-ea"/>
              <a:cs typeface="+mn-cs"/>
            </a:endParaRPr>
          </a:p>
          <a:p>
            <a:r>
              <a:rPr lang="lv-LV" sz="1200" kern="1200" dirty="0" smtClean="0">
                <a:solidFill>
                  <a:schemeClr val="tx1"/>
                </a:solidFill>
                <a:latin typeface="+mn-lt"/>
                <a:ea typeface="+mn-ea"/>
                <a:cs typeface="+mn-cs"/>
              </a:rPr>
              <a:t>Tika veikti rekonstrukcijas darbi 18.novembra laukumā un pieguļošajās gājēju ieliņās Krāslavas vēsturiskajā centrā. Renovēts Krāslavas pils komplekss. Informācijas stendu (10) un reklāmas stendu (10) izstrāde un iegāde, norāžu zīmju (5) uzstādīšana. Datortehnikas iegāde (projektors, dators).</a:t>
            </a:r>
          </a:p>
          <a:p>
            <a:pPr eaLnBrk="1" fontAlgn="t" hangingPunct="1"/>
            <a:endParaRPr lang="en-US" sz="1800" dirty="0" smtClean="0">
              <a:solidFill>
                <a:srgbClr val="002060"/>
              </a:solidFill>
            </a:endParaRPr>
          </a:p>
          <a:p>
            <a:pPr eaLnBrk="1" hangingPunct="1">
              <a:buFont typeface="Arial" pitchFamily="34" charset="0"/>
              <a:buChar char="•"/>
            </a:pPr>
            <a:r>
              <a:rPr lang="lv-LV" sz="1800" b="1" u="sng" dirty="0" smtClean="0">
                <a:solidFill>
                  <a:srgbClr val="002060"/>
                </a:solidFill>
              </a:rPr>
              <a:t>Latvijas–Krievijas</a:t>
            </a:r>
            <a:r>
              <a:rPr lang="lv-LV" sz="1800" b="1" dirty="0" smtClean="0">
                <a:solidFill>
                  <a:srgbClr val="002060"/>
                </a:solidFill>
              </a:rPr>
              <a:t> </a:t>
            </a:r>
            <a:r>
              <a:rPr lang="lv-LV" sz="1800" dirty="0" smtClean="0">
                <a:solidFill>
                  <a:srgbClr val="002060"/>
                </a:solidFill>
              </a:rPr>
              <a:t>pārrobežu sadarbības programma:</a:t>
            </a:r>
          </a:p>
          <a:p>
            <a:pPr eaLnBrk="1" hangingPunct="1">
              <a:buFont typeface="Arial" pitchFamily="34" charset="0"/>
              <a:buChar char="•"/>
            </a:pPr>
            <a:r>
              <a:rPr lang="lv-LV" sz="1800" b="1" dirty="0" err="1" smtClean="0">
                <a:solidFill>
                  <a:srgbClr val="A20000"/>
                </a:solidFill>
                <a:latin typeface="Verdana" pitchFamily="34" charset="0"/>
                <a:ea typeface="Verdana" pitchFamily="34" charset="0"/>
                <a:cs typeface="Verdana" pitchFamily="34" charset="0"/>
              </a:rPr>
              <a:t>Tour</a:t>
            </a:r>
            <a:r>
              <a:rPr lang="lv-LV" sz="1800" dirty="0" smtClean="0">
                <a:solidFill>
                  <a:srgbClr val="002060"/>
                </a:solidFill>
                <a:latin typeface="Verdana" pitchFamily="34" charset="0"/>
                <a:ea typeface="Verdana" pitchFamily="34" charset="0"/>
                <a:cs typeface="Verdana" pitchFamily="34" charset="0"/>
              </a:rPr>
              <a:t> - </a:t>
            </a:r>
            <a:r>
              <a:rPr lang="lv-LV" sz="1800" dirty="0" smtClean="0">
                <a:latin typeface="Verdana" pitchFamily="34" charset="0"/>
                <a:ea typeface="Verdana" pitchFamily="34" charset="0"/>
                <a:cs typeface="Verdana" pitchFamily="34" charset="0"/>
              </a:rPr>
              <a:t>Ceļojums caur Latgali un Pleskavu (Latgales Plānošanas reģions, Latgales reģiona attīstības aģentūra, 1,68 EUR)</a:t>
            </a:r>
          </a:p>
          <a:p>
            <a:r>
              <a:rPr lang="lv-LV" sz="1200" kern="1200" dirty="0" smtClean="0">
                <a:solidFill>
                  <a:schemeClr val="tx1"/>
                </a:solidFill>
                <a:latin typeface="+mn-lt"/>
                <a:ea typeface="+mn-ea"/>
                <a:cs typeface="+mn-cs"/>
              </a:rPr>
              <a:t>Sagaidāmie rezultāti</a:t>
            </a:r>
          </a:p>
          <a:p>
            <a:pPr lvl="0"/>
            <a:r>
              <a:rPr lang="lv-LV" sz="1200" kern="1200" dirty="0" smtClean="0">
                <a:solidFill>
                  <a:schemeClr val="tx1"/>
                </a:solidFill>
                <a:latin typeface="+mn-lt"/>
                <a:ea typeface="+mn-ea"/>
                <a:cs typeface="+mn-cs"/>
              </a:rPr>
              <a:t>Tiks palielināta Pleskavas tūrisma attīstības centra (TAC) kapacitāte, lai veiktu efektīvu projekta koordināciju un tūrisma veicināšanas pasākumus. Veikta tehniskā nodrošinājuma iegāde Pleskavas TAC, lai sekmētu projekta ieviešanu (1 klēpjdators, 1 kopētājs, 1 printeris, 1 plānotājs, 1 multimediju projektors, 1 multimediju ekrāns);</a:t>
            </a:r>
          </a:p>
          <a:p>
            <a:pPr lvl="0"/>
            <a:r>
              <a:rPr lang="lv-LV" sz="1200" kern="1200" dirty="0" smtClean="0">
                <a:solidFill>
                  <a:schemeClr val="tx1"/>
                </a:solidFill>
                <a:latin typeface="+mn-lt"/>
                <a:ea typeface="+mn-ea"/>
                <a:cs typeface="+mn-cs"/>
              </a:rPr>
              <a:t>45 pašvaldības un vairāk nekā 100 tūrisma profesionāļi tiks informēti par projekta aktivitātēm un tā attīstību. Kā arī, 2 miljoni iedzīvotāji tiks informēti (gan projekta teritorijā, gan ārpus tās) par projektu un kopīgajiem tūrisma maršrutiem, izmantojot tūrisma gadatirgus, publikācijas un interneta mājas lapu. Projekta apraksts ar sociālo mediju palīdzību pasaulē piesaistīs vismaz 500 sekotāju/biznesa partneru;</a:t>
            </a:r>
          </a:p>
          <a:p>
            <a:pPr lvl="0"/>
            <a:r>
              <a:rPr lang="lv-LV" sz="1200" kern="1200" dirty="0" smtClean="0">
                <a:solidFill>
                  <a:schemeClr val="tx1"/>
                </a:solidFill>
                <a:latin typeface="+mn-lt"/>
                <a:ea typeface="+mn-ea"/>
                <a:cs typeface="+mn-cs"/>
              </a:rPr>
              <a:t>Tiks attīstīti 5 starpreģionu tūrisma maršruti, ņemot vērā valsts iestāžu pārstāvju diskusijas projekta ieviešanas laikā;</a:t>
            </a:r>
          </a:p>
          <a:p>
            <a:pPr lvl="0"/>
            <a:r>
              <a:rPr lang="lv-LV" sz="1200" kern="1200" dirty="0" smtClean="0">
                <a:solidFill>
                  <a:schemeClr val="tx1"/>
                </a:solidFill>
                <a:latin typeface="+mn-lt"/>
                <a:ea typeface="+mn-ea"/>
                <a:cs typeface="+mn-cs"/>
              </a:rPr>
              <a:t>Latgales un Pleskavas reģionā tiks organizēti 8 radoši semināri, balstoties uz savstarpējo interešu vajadzībām, tostarp radošumu un inovācijām tūrisma saistīto pakalpojumu sfērā, mārketinga lomu tūrisma atpazīstamības veicināšanā, kvalitātes vadībā un tūrisma produktu dažādošanā, TIC lomu reģionālā tūrisma atpazīstamības veicināšanā, robežu šķērsošanas jautājumos un saistībā ar iespējamiem risinājumiem;</a:t>
            </a:r>
          </a:p>
          <a:p>
            <a:pPr lvl="0"/>
            <a:r>
              <a:rPr lang="lv-LV" sz="1200" kern="1200" dirty="0" smtClean="0">
                <a:solidFill>
                  <a:schemeClr val="tx1"/>
                </a:solidFill>
                <a:latin typeface="+mn-lt"/>
                <a:ea typeface="+mn-ea"/>
                <a:cs typeface="+mn-cs"/>
              </a:rPr>
              <a:t>Tiks uzlabotas 19 ūdens tūrisma vietas Latgales un Pleskavas reģionos un 7 ūdens tūrisma infrastruktūras vietas tiks uzlabotas Pleskavas reģionā. 13 informācijas stendi tiks izvietoti tūrisma objektu vietās. 195 bojas tiks izvietotas Latgales ezeros. 13 informācijas zīmes tiks izvietotas uz ceļiem netālu no tūrisma objektiem Latgalē. Vidējais objektu apmeklētāju skaits tiks palielināts par 3% un projekta īstenošanas otrajā gadā projekta saistītajos ūdens baseinos traumu un nāves gadījumu skaits samazināsies par 10%.</a:t>
            </a:r>
          </a:p>
          <a:p>
            <a:pPr marL="0" marR="0" lvl="1" indent="0" algn="l" defTabSz="938213" rtl="0" eaLnBrk="1" fontAlgn="base" latinLnBrk="0" hangingPunct="1">
              <a:lnSpc>
                <a:spcPct val="100000"/>
              </a:lnSpc>
              <a:spcBef>
                <a:spcPct val="30000"/>
              </a:spcBef>
              <a:spcAft>
                <a:spcPct val="0"/>
              </a:spcAft>
              <a:buClrTx/>
              <a:buSzTx/>
              <a:buFontTx/>
              <a:buNone/>
              <a:tabLst/>
              <a:defRPr/>
            </a:pPr>
            <a:endParaRPr lang="lv-LV" sz="1500" b="1" dirty="0" smtClean="0">
              <a:solidFill>
                <a:srgbClr val="A20000"/>
              </a:solidFill>
              <a:latin typeface="Verdana" pitchFamily="34" charset="0"/>
              <a:ea typeface="Verdana" pitchFamily="34" charset="0"/>
              <a:cs typeface="Verdana" pitchFamily="34" charset="0"/>
            </a:endParaRPr>
          </a:p>
          <a:p>
            <a:pPr marL="0" marR="0" lvl="1" indent="0" algn="l" defTabSz="938213" rtl="0" eaLnBrk="1" fontAlgn="base" latinLnBrk="0" hangingPunct="1">
              <a:lnSpc>
                <a:spcPct val="100000"/>
              </a:lnSpc>
              <a:spcBef>
                <a:spcPct val="30000"/>
              </a:spcBef>
              <a:spcAft>
                <a:spcPct val="0"/>
              </a:spcAft>
              <a:buClrTx/>
              <a:buSzTx/>
              <a:buFontTx/>
              <a:buNone/>
              <a:tabLst/>
              <a:defRPr/>
            </a:pPr>
            <a:r>
              <a:rPr lang="en-US" sz="1500" b="1" dirty="0" smtClean="0">
                <a:solidFill>
                  <a:srgbClr val="A20000"/>
                </a:solidFill>
                <a:latin typeface="Verdana" pitchFamily="34" charset="0"/>
                <a:ea typeface="Verdana" pitchFamily="34" charset="0"/>
                <a:cs typeface="Verdana" pitchFamily="34" charset="0"/>
              </a:rPr>
              <a:t>To preserve not to lose it</a:t>
            </a:r>
            <a:r>
              <a:rPr lang="lv-LV" sz="1500" b="1" dirty="0" smtClean="0">
                <a:solidFill>
                  <a:srgbClr val="A20000"/>
                </a:solidFill>
                <a:latin typeface="Verdana" pitchFamily="34" charset="0"/>
                <a:ea typeface="Verdana" pitchFamily="34" charset="0"/>
                <a:cs typeface="Verdana" pitchFamily="34" charset="0"/>
              </a:rPr>
              <a:t> </a:t>
            </a:r>
            <a:r>
              <a:rPr lang="lv-LV" sz="1500" dirty="0" smtClean="0">
                <a:latin typeface="Verdana" pitchFamily="34" charset="0"/>
                <a:ea typeface="Verdana" pitchFamily="34" charset="0"/>
                <a:cs typeface="Verdana" pitchFamily="34" charset="0"/>
              </a:rPr>
              <a:t>– kultūrvēsturiskā mantojuma aizsargāšana, nemateriālā kultūras un dabas mantojuma atjaunošana, vietējo tradīciju un prasmju apzināšana un atdzīvināšana(Balvu  novada  pašvaldība, 0,86 MEUR)</a:t>
            </a:r>
          </a:p>
          <a:p>
            <a:r>
              <a:rPr lang="lv-LV" sz="1200" kern="1200" dirty="0" smtClean="0">
                <a:solidFill>
                  <a:schemeClr val="tx1"/>
                </a:solidFill>
                <a:latin typeface="+mn-lt"/>
                <a:ea typeface="+mn-ea"/>
                <a:cs typeface="+mn-cs"/>
              </a:rPr>
              <a:t>Projektā kā partneri</a:t>
            </a:r>
            <a:r>
              <a:rPr lang="lv-LV" sz="120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darbojas Balvu </a:t>
            </a:r>
            <a:r>
              <a:rPr lang="lv-LV" sz="120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novada </a:t>
            </a:r>
            <a:r>
              <a:rPr lang="lv-LV" sz="120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pašvaldība</a:t>
            </a:r>
            <a:r>
              <a:rPr lang="lv-LV" sz="120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(Latvija), </a:t>
            </a:r>
            <a:r>
              <a:rPr lang="lv-LV" sz="1200" kern="1200" dirty="0" err="1" smtClean="0">
                <a:solidFill>
                  <a:schemeClr val="tx1"/>
                </a:solidFill>
                <a:latin typeface="+mn-lt"/>
                <a:ea typeface="+mn-ea"/>
                <a:cs typeface="+mn-cs"/>
              </a:rPr>
              <a:t>Sangastes</a:t>
            </a:r>
            <a:r>
              <a:rPr lang="lv-LV" sz="1200" kern="1200" dirty="0" smtClean="0">
                <a:solidFill>
                  <a:schemeClr val="tx1"/>
                </a:solidFill>
                <a:latin typeface="+mn-lt"/>
                <a:ea typeface="+mn-ea"/>
                <a:cs typeface="+mn-cs"/>
              </a:rPr>
              <a:t> lauku pašvaldība (Igaunija)</a:t>
            </a:r>
            <a:r>
              <a:rPr lang="lv-LV" sz="120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un</a:t>
            </a:r>
            <a:r>
              <a:rPr lang="lv-LV" sz="120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Pleskavas apgabala </a:t>
            </a:r>
            <a:r>
              <a:rPr lang="lv-LV" sz="1200" kern="1200" dirty="0" err="1" smtClean="0">
                <a:solidFill>
                  <a:schemeClr val="tx1"/>
                </a:solidFill>
                <a:latin typeface="+mn-lt"/>
                <a:ea typeface="+mn-ea"/>
                <a:cs typeface="+mn-cs"/>
              </a:rPr>
              <a:t>Dedoviču</a:t>
            </a:r>
            <a:r>
              <a:rPr lang="lv-LV" sz="1200" kern="1200" dirty="0" smtClean="0">
                <a:solidFill>
                  <a:schemeClr val="tx1"/>
                </a:solidFill>
                <a:latin typeface="+mn-lt"/>
                <a:ea typeface="+mn-ea"/>
                <a:cs typeface="+mn-cs"/>
              </a:rPr>
              <a:t> rajona administrācija</a:t>
            </a:r>
            <a:r>
              <a:rPr lang="lv-LV" sz="1200" kern="1200" baseline="0" dirty="0" smtClean="0">
                <a:solidFill>
                  <a:schemeClr val="tx1"/>
                </a:solidFill>
                <a:latin typeface="+mn-lt"/>
                <a:ea typeface="+mn-ea"/>
                <a:cs typeface="+mn-cs"/>
              </a:rPr>
              <a:t> </a:t>
            </a:r>
            <a:r>
              <a:rPr lang="lv-LV" sz="1200" kern="1200" dirty="0" smtClean="0">
                <a:solidFill>
                  <a:schemeClr val="tx1"/>
                </a:solidFill>
                <a:latin typeface="+mn-lt"/>
                <a:ea typeface="+mn-ea"/>
                <a:cs typeface="+mn-cs"/>
              </a:rPr>
              <a:t>,kā arī deviņi asociētie partneri.</a:t>
            </a:r>
          </a:p>
          <a:p>
            <a:pPr eaLnBrk="1" hangingPunct="1"/>
            <a:endParaRPr lang="lv-LV" sz="1800" dirty="0" smtClean="0">
              <a:solidFill>
                <a:srgbClr val="002060"/>
              </a:solidFill>
            </a:endParaRPr>
          </a:p>
          <a:p>
            <a:pPr eaLnBrk="1" hangingPunct="1"/>
            <a:endParaRPr lang="en-US" sz="1800" dirty="0" smtClean="0">
              <a:solidFill>
                <a:srgbClr val="002060"/>
              </a:solidFill>
            </a:endParaRPr>
          </a:p>
          <a:p>
            <a:pPr eaLnBrk="1" fontAlgn="t" hangingPunct="1">
              <a:buFont typeface="Arial" pitchFamily="34" charset="0"/>
              <a:buChar char="•"/>
            </a:pPr>
            <a:r>
              <a:rPr lang="lv-LV" sz="1800" b="1" u="sng" dirty="0" smtClean="0">
                <a:solidFill>
                  <a:srgbClr val="002060"/>
                </a:solidFill>
              </a:rPr>
              <a:t>Latvijas–Lietuvas–Baltkrievijas</a:t>
            </a:r>
            <a:r>
              <a:rPr lang="lv-LV" sz="1800" dirty="0" smtClean="0">
                <a:solidFill>
                  <a:srgbClr val="002060"/>
                </a:solidFill>
              </a:rPr>
              <a:t> pārrobežu sadarbības programma:</a:t>
            </a:r>
            <a:endParaRPr lang="en-US" sz="1800" dirty="0" smtClean="0">
              <a:solidFill>
                <a:srgbClr val="002060"/>
              </a:solidFill>
            </a:endParaRPr>
          </a:p>
          <a:p>
            <a:pPr marL="0" marR="0" lvl="1" indent="0" algn="l" defTabSz="938213" rtl="0" eaLnBrk="0" fontAlgn="base" latinLnBrk="0" hangingPunct="0">
              <a:lnSpc>
                <a:spcPct val="100000"/>
              </a:lnSpc>
              <a:spcBef>
                <a:spcPct val="30000"/>
              </a:spcBef>
              <a:spcAft>
                <a:spcPct val="0"/>
              </a:spcAft>
              <a:buClrTx/>
              <a:buSzTx/>
              <a:buFontTx/>
              <a:buNone/>
              <a:tabLst/>
              <a:defRPr/>
            </a:pPr>
            <a:r>
              <a:rPr lang="lv-LV" sz="1600" b="1" dirty="0" smtClean="0">
                <a:solidFill>
                  <a:srgbClr val="A20000"/>
                </a:solidFill>
                <a:latin typeface="Verdana" pitchFamily="34" charset="0"/>
                <a:ea typeface="Verdana" pitchFamily="34" charset="0"/>
                <a:cs typeface="Verdana" pitchFamily="34" charset="0"/>
              </a:rPr>
              <a:t>-Bella </a:t>
            </a:r>
            <a:r>
              <a:rPr lang="lv-LV" sz="1600" b="1" dirty="0" err="1" smtClean="0">
                <a:solidFill>
                  <a:srgbClr val="A20000"/>
                </a:solidFill>
                <a:latin typeface="Verdana" pitchFamily="34" charset="0"/>
                <a:ea typeface="Verdana" pitchFamily="34" charset="0"/>
                <a:cs typeface="Verdana" pitchFamily="34" charset="0"/>
              </a:rPr>
              <a:t>Dvina</a:t>
            </a:r>
            <a:r>
              <a:rPr lang="lv-LV" sz="1600" b="1" dirty="0" smtClean="0">
                <a:solidFill>
                  <a:srgbClr val="A20000"/>
                </a:solidFill>
                <a:latin typeface="Verdana" pitchFamily="34" charset="0"/>
                <a:ea typeface="Verdana" pitchFamily="34" charset="0"/>
                <a:cs typeface="Verdana" pitchFamily="34" charset="0"/>
              </a:rPr>
              <a:t> 2 </a:t>
            </a:r>
            <a:r>
              <a:rPr lang="lv-LV" sz="1600" dirty="0" smtClean="0">
                <a:solidFill>
                  <a:srgbClr val="002060"/>
                </a:solidFill>
                <a:latin typeface="Verdana" pitchFamily="34" charset="0"/>
                <a:ea typeface="Verdana" pitchFamily="34" charset="0"/>
                <a:cs typeface="Verdana" pitchFamily="34" charset="0"/>
              </a:rPr>
              <a:t>- </a:t>
            </a:r>
            <a:r>
              <a:rPr lang="lv-LV" sz="1600" dirty="0" smtClean="0">
                <a:latin typeface="Verdana" pitchFamily="34" charset="0"/>
                <a:ea typeface="Verdana" pitchFamily="34" charset="0"/>
                <a:cs typeface="Verdana" pitchFamily="34" charset="0"/>
              </a:rPr>
              <a:t>Tūrisma attīstības veicināšana Latgales-</a:t>
            </a:r>
            <a:r>
              <a:rPr lang="lv-LV" sz="1600" dirty="0" err="1" smtClean="0">
                <a:latin typeface="Verdana" pitchFamily="34" charset="0"/>
                <a:ea typeface="Verdana" pitchFamily="34" charset="0"/>
                <a:cs typeface="Verdana" pitchFamily="34" charset="0"/>
              </a:rPr>
              <a:t>Utenas-Vitebskas</a:t>
            </a:r>
            <a:r>
              <a:rPr lang="lv-LV" sz="1600" dirty="0" smtClean="0">
                <a:latin typeface="Verdana" pitchFamily="34" charset="0"/>
                <a:ea typeface="Verdana" pitchFamily="34" charset="0"/>
                <a:cs typeface="Verdana" pitchFamily="34" charset="0"/>
              </a:rPr>
              <a:t> pārrobežu reģionos (Latgales reģiona attīstības aģentūra, 1,6MEUR);</a:t>
            </a:r>
          </a:p>
          <a:p>
            <a:r>
              <a:rPr lang="lv-LV" sz="1200" dirty="0" smtClean="0"/>
              <a:t>11 partneri no Latvijas, Lietuvas un Baltkrievijas turpināja pārrobežu reģiona Bella </a:t>
            </a:r>
            <a:r>
              <a:rPr lang="lv-LV" sz="1200" dirty="0" err="1" smtClean="0"/>
              <a:t>Dvina</a:t>
            </a:r>
            <a:r>
              <a:rPr lang="lv-LV" sz="1200" dirty="0" smtClean="0"/>
              <a:t> zīmola popularizēšanu ar mērķi piesaistīt tūristus konkrētam reģionam, kas sastāv no Latgales Latvijā, </a:t>
            </a:r>
            <a:r>
              <a:rPr lang="lv-LV" sz="1200" dirty="0" err="1" smtClean="0"/>
              <a:t>Aukštaitijas</a:t>
            </a:r>
            <a:r>
              <a:rPr lang="lv-LV" sz="1200" dirty="0" smtClean="0"/>
              <a:t> Lietuvā un Vitebskas apgabala Baltkrievijā. Zīmols Bella </a:t>
            </a:r>
            <a:r>
              <a:rPr lang="lv-LV" sz="1200" dirty="0" err="1" smtClean="0"/>
              <a:t>Dvina</a:t>
            </a:r>
            <a:r>
              <a:rPr lang="lv-LV" sz="1200" dirty="0" smtClean="0"/>
              <a:t> tika kopīgi prezentēts 8 starptautiskajās tūrisma izstādēs Latvijā, Lietuvā, Baltkrievijā un Krievijā. Partneri organizēja 6 iespaidīgus tūrisma festivālus 3 valstīs, kā arī kopīgu tūrisma forumu un konferenci, piesaistot apmēram 12000 vietējo iedzīvotāju un reģiona apmeklētāju uzmanību.</a:t>
            </a:r>
            <a:endParaRPr lang="lv-LV" dirty="0" smtClean="0"/>
          </a:p>
          <a:p>
            <a:r>
              <a:rPr lang="lv-LV" sz="1200" dirty="0" smtClean="0"/>
              <a:t>Latgales, </a:t>
            </a:r>
            <a:r>
              <a:rPr lang="lv-LV" sz="1200" dirty="0" err="1" smtClean="0"/>
              <a:t>Aukštaitijas</a:t>
            </a:r>
            <a:r>
              <a:rPr lang="lv-LV" sz="1200" dirty="0" smtClean="0"/>
              <a:t> un Vitebskas reģionos tika izveidoti vai atjaunoti un kļuva pieejami tūristiem 11 publiskie atpūtas objekti. Vairāk nekā 360 tūrisma speciālisti un tūrisma pakalpojumu sniedzēji uzlaboja savu kapacitāti 3 organizētajās apmācībās. Pašvaldību tūrisma informācijas centru vajadzībām tika iegādāti vairāki aprīkojuma komplekti.</a:t>
            </a:r>
            <a:endParaRPr lang="lv-LV" dirty="0" smtClean="0"/>
          </a:p>
          <a:p>
            <a:r>
              <a:rPr lang="lv-LV" sz="1200" dirty="0" smtClean="0"/>
              <a:t>Partneri organizēja plašu mārketinga kampaņu par kopīgiem tūrisma galamērķiem, tai skaitā reklāmas klipus, TV un radio reklāmu, rakstus, brošūras, tūrisma kartes, reklāmas braucienus tūrisma operatoriem un plašsaziņas līdzekļu pārstāvjiem. Tika uzstādīti vairāk nekā 700 informācijas stendi un norādes. Projekta rezultātā tika izstrādāti 5 jaunie LV-LT-BY pārrobežu tūrisma maršruti.</a:t>
            </a:r>
            <a:endParaRPr lang="lv-LV" dirty="0" smtClean="0"/>
          </a:p>
          <a:p>
            <a:pPr marL="0" marR="0" lvl="1" indent="0" algn="l" defTabSz="938213" rtl="0" eaLnBrk="0" fontAlgn="base" latinLnBrk="0" hangingPunct="0">
              <a:lnSpc>
                <a:spcPct val="100000"/>
              </a:lnSpc>
              <a:spcBef>
                <a:spcPct val="30000"/>
              </a:spcBef>
              <a:spcAft>
                <a:spcPct val="0"/>
              </a:spcAft>
              <a:buClrTx/>
              <a:buSzTx/>
              <a:buFontTx/>
              <a:buNone/>
              <a:tabLst/>
              <a:defRPr/>
            </a:pPr>
            <a:r>
              <a:rPr lang="lv-LV" dirty="0" smtClean="0"/>
              <a:t>-</a:t>
            </a:r>
            <a:r>
              <a:rPr lang="lv-LV" sz="1600" b="1" dirty="0" err="1" smtClean="0">
                <a:solidFill>
                  <a:srgbClr val="A20000"/>
                </a:solidFill>
                <a:latin typeface="Verdana" pitchFamily="34" charset="0"/>
                <a:ea typeface="Verdana" pitchFamily="34" charset="0"/>
                <a:cs typeface="Verdana" pitchFamily="34" charset="0"/>
              </a:rPr>
              <a:t>Culinary</a:t>
            </a:r>
            <a:r>
              <a:rPr lang="lv-LV" sz="1600" b="1" dirty="0" smtClean="0">
                <a:solidFill>
                  <a:srgbClr val="A20000"/>
                </a:solidFill>
                <a:latin typeface="Verdana" pitchFamily="34" charset="0"/>
                <a:ea typeface="Verdana" pitchFamily="34" charset="0"/>
                <a:cs typeface="Verdana" pitchFamily="34" charset="0"/>
              </a:rPr>
              <a:t> </a:t>
            </a:r>
            <a:r>
              <a:rPr lang="lv-LV" sz="1600" b="1" dirty="0" err="1" smtClean="0">
                <a:solidFill>
                  <a:srgbClr val="A20000"/>
                </a:solidFill>
                <a:latin typeface="Verdana" pitchFamily="34" charset="0"/>
                <a:ea typeface="Verdana" pitchFamily="34" charset="0"/>
                <a:cs typeface="Verdana" pitchFamily="34" charset="0"/>
              </a:rPr>
              <a:t>heritage</a:t>
            </a:r>
            <a:r>
              <a:rPr lang="lv-LV" sz="1600" b="1" dirty="0" smtClean="0">
                <a:solidFill>
                  <a:srgbClr val="A20000"/>
                </a:solidFill>
                <a:latin typeface="Verdana" pitchFamily="34" charset="0"/>
                <a:ea typeface="Verdana" pitchFamily="34" charset="0"/>
                <a:cs typeface="Verdana" pitchFamily="34" charset="0"/>
              </a:rPr>
              <a:t> </a:t>
            </a:r>
            <a:r>
              <a:rPr lang="lv-LV" sz="1600" dirty="0" smtClean="0">
                <a:latin typeface="Verdana" pitchFamily="34" charset="0"/>
                <a:ea typeface="Verdana" pitchFamily="34" charset="0"/>
                <a:cs typeface="Verdana" pitchFamily="34" charset="0"/>
              </a:rPr>
              <a:t>- Kulinārijas pakalpojumu uzlabošana Latgales un Vitebskas reģionos, balstoties uz kulinārā mantojuma koncepciju (Krāslavas novada pašvaldība), Dagdas novada pašvaldība, Rēzeknes novada pašvaldība, Ludzas novada pašvaldība; 0,43 MEUR)</a:t>
            </a:r>
          </a:p>
          <a:p>
            <a:r>
              <a:rPr lang="lv-LV" sz="1200" kern="1200" dirty="0" smtClean="0">
                <a:solidFill>
                  <a:schemeClr val="tx1"/>
                </a:solidFill>
                <a:latin typeface="+mn-lt"/>
                <a:ea typeface="+mn-ea"/>
                <a:cs typeface="+mn-cs"/>
              </a:rPr>
              <a:t>Projekta mērķis – izveidot pārrobežu kulinārā mantojuma tūrisma maršrutu, kurā būtu iekļauts Latvijas un Baltkrievijas kulinārais mantojums ar mūsdienām atbilstošu augstu apkalpošanas kvalitāti. Projekta gaitā tika apmācīti vairāk nekā 100 kulinārā mantojuma jomā strādājošie uzņēmēji. </a:t>
            </a:r>
          </a:p>
          <a:p>
            <a:r>
              <a:rPr lang="lv-LV" sz="1200" kern="1200" dirty="0" smtClean="0">
                <a:solidFill>
                  <a:schemeClr val="tx1"/>
                </a:solidFill>
                <a:latin typeface="+mn-lt"/>
                <a:ea typeface="+mn-ea"/>
                <a:cs typeface="+mn-cs"/>
              </a:rPr>
              <a:t>Vitebskas apgabals ir pievienojies Eiropas Kulinārā mantojuma tīklam. </a:t>
            </a:r>
          </a:p>
          <a:p>
            <a:r>
              <a:rPr lang="lv-LV" sz="1200" kern="1200" dirty="0" smtClean="0">
                <a:solidFill>
                  <a:schemeClr val="tx1"/>
                </a:solidFill>
                <a:latin typeface="+mn-lt"/>
                <a:ea typeface="+mn-ea"/>
                <a:cs typeface="+mn-cs"/>
              </a:rPr>
              <a:t>2014. gada septembrī tika atklāts starptautisks kulinārā mantojuma centrs Krāslavā, kur cilvēki var nobaudīt Latvijas un Baltkrievijas virtuvju ēdienus  kā arī saņemt informāciju par labākajām ēdināšanas vietām. Reģionu kulinārā mantojuma popularizēšanai tika izdotas vairākas brošūras un uzrīkoti 3 kulinārā mantojuma festivāli.</a:t>
            </a:r>
          </a:p>
          <a:p>
            <a:endParaRPr lang="lv-LV" dirty="0"/>
          </a:p>
        </p:txBody>
      </p:sp>
      <p:sp>
        <p:nvSpPr>
          <p:cNvPr id="4" name="Slide Number Placeholder 3"/>
          <p:cNvSpPr>
            <a:spLocks noGrp="1"/>
          </p:cNvSpPr>
          <p:nvPr>
            <p:ph type="sldNum" sz="quarter" idx="10"/>
          </p:nvPr>
        </p:nvSpPr>
        <p:spPr/>
        <p:txBody>
          <a:bodyPr/>
          <a:lstStyle/>
          <a:p>
            <a:pPr>
              <a:defRPr/>
            </a:pPr>
            <a:fld id="{9C21F8AE-FBEE-48F8-816B-D94E33B0AA85}" type="slidenum">
              <a:rPr lang="lv-LV" altLang="en-US" smtClean="0"/>
              <a:pPr>
                <a:defRPr/>
              </a:pPr>
              <a:t>8</a:t>
            </a:fld>
            <a:endParaRPr lang="lv-LV" altLang="en-US"/>
          </a:p>
        </p:txBody>
      </p:sp>
    </p:spTree>
    <p:extLst>
      <p:ext uri="{BB962C8B-B14F-4D97-AF65-F5344CB8AC3E}">
        <p14:creationId xmlns:p14="http://schemas.microsoft.com/office/powerpoint/2010/main" val="336126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38213" rtl="0" eaLnBrk="1" fontAlgn="t" latinLnBrk="0" hangingPunct="1">
              <a:lnSpc>
                <a:spcPct val="100000"/>
              </a:lnSpc>
              <a:spcBef>
                <a:spcPct val="20000"/>
              </a:spcBef>
              <a:spcAft>
                <a:spcPct val="0"/>
              </a:spcAft>
              <a:buClrTx/>
              <a:buSzTx/>
              <a:buFont typeface="Arial" pitchFamily="34" charset="0"/>
              <a:buChar char="•"/>
              <a:tabLst/>
              <a:defRPr/>
            </a:pPr>
            <a:r>
              <a:rPr kumimoji="0" lang="lv-LV" sz="1800" b="1" i="0" u="sng"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Latvijas–Lietuvas pārrobežu sadarbības programma:</a:t>
            </a:r>
          </a:p>
          <a:p>
            <a:pPr marL="468313" marR="0" lvl="1" indent="0" algn="l" defTabSz="938213" rtl="0" eaLnBrk="1" fontAlgn="t" latinLnBrk="0" hangingPunct="1">
              <a:lnSpc>
                <a:spcPct val="100000"/>
              </a:lnSpc>
              <a:spcBef>
                <a:spcPct val="20000"/>
              </a:spcBef>
              <a:spcAft>
                <a:spcPct val="0"/>
              </a:spcAft>
              <a:buClrTx/>
              <a:buSzTx/>
              <a:buFont typeface="Arial" pitchFamily="34" charset="0"/>
              <a:buChar char="•"/>
              <a:tabLst/>
              <a:defRPr/>
            </a:pPr>
            <a:r>
              <a:rPr lang="lv-LV" sz="1800" dirty="0" smtClean="0"/>
              <a:t>1.1. investīciju prioritāte “</a:t>
            </a:r>
            <a:r>
              <a:rPr lang="lv-LV" sz="1800" b="1" dirty="0" smtClean="0"/>
              <a:t>Saglabāt, aizsargāt, veicināt un attīstīt dabas un kultūras mantojumu:</a:t>
            </a:r>
          </a:p>
          <a:p>
            <a:r>
              <a:rPr lang="lv-LV" sz="1200" b="0" u="sng" kern="1200" baseline="0" dirty="0" smtClean="0">
                <a:solidFill>
                  <a:schemeClr val="tx1"/>
                </a:solidFill>
                <a:latin typeface="+mn-lt"/>
                <a:ea typeface="+mn-ea"/>
                <a:cs typeface="+mn-cs"/>
              </a:rPr>
              <a:t>Indikatīvs atbalstāmo darbību saraksts </a:t>
            </a:r>
          </a:p>
          <a:p>
            <a:r>
              <a:rPr lang="lv-LV" sz="1200" kern="1200" baseline="0" dirty="0" smtClean="0">
                <a:solidFill>
                  <a:schemeClr val="tx1"/>
                </a:solidFill>
                <a:latin typeface="+mn-lt"/>
                <a:ea typeface="+mn-ea"/>
                <a:cs typeface="+mn-cs"/>
              </a:rPr>
              <a:t>- kultūras un dabas mantojuma pieminekļu saglabāšana, ieskaitot infrastruktūras un aprīkojuma uzlabošanu; </a:t>
            </a:r>
          </a:p>
          <a:p>
            <a:r>
              <a:rPr lang="lv-LV" sz="1200" kern="1200" baseline="0" dirty="0" smtClean="0">
                <a:solidFill>
                  <a:schemeClr val="tx1"/>
                </a:solidFill>
                <a:latin typeface="+mn-lt"/>
                <a:ea typeface="+mn-ea"/>
                <a:cs typeface="+mn-cs"/>
              </a:rPr>
              <a:t>- kultūras un dabas mantojuma pakalpojumu attīstīšana un sekmēšana, ieskaitot e-pakalpojumus; </a:t>
            </a:r>
          </a:p>
          <a:p>
            <a:r>
              <a:rPr lang="lv-LV" sz="1200" kern="1200" baseline="0" dirty="0" smtClean="0">
                <a:solidFill>
                  <a:schemeClr val="tx1"/>
                </a:solidFill>
                <a:latin typeface="+mn-lt"/>
                <a:ea typeface="+mn-ea"/>
                <a:cs typeface="+mn-cs"/>
              </a:rPr>
              <a:t>- kopīgu tūrisma maršrutu un produktu radīšana; </a:t>
            </a:r>
          </a:p>
          <a:p>
            <a:r>
              <a:rPr lang="lv-LV" sz="1200" kern="1200" baseline="0" dirty="0" smtClean="0">
                <a:solidFill>
                  <a:schemeClr val="tx1"/>
                </a:solidFill>
                <a:latin typeface="+mn-lt"/>
                <a:ea typeface="+mn-ea"/>
                <a:cs typeface="+mn-cs"/>
              </a:rPr>
              <a:t>- kopīgs kultūras un dabas mantojuma objektu, maršrutu un produktu mārketings. </a:t>
            </a:r>
          </a:p>
          <a:p>
            <a:pPr marL="468313" marR="0" lvl="1" indent="0" algn="l" defTabSz="938213" rtl="0" eaLnBrk="1" fontAlgn="t" latinLnBrk="0" hangingPunct="1">
              <a:lnSpc>
                <a:spcPct val="100000"/>
              </a:lnSpc>
              <a:spcBef>
                <a:spcPct val="20000"/>
              </a:spcBef>
              <a:spcAft>
                <a:spcPct val="0"/>
              </a:spcAft>
              <a:buClrTx/>
              <a:buSzTx/>
              <a:buFont typeface="Arial" pitchFamily="34" charset="0"/>
              <a:buChar char="•"/>
              <a:tabLst/>
              <a:defRPr/>
            </a:pPr>
            <a:endParaRPr kumimoji="0" lang="lv-LV" sz="1800" b="1" i="0" u="sng"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lvl="1" indent="0" eaLnBrk="1" fontAlgn="t" hangingPunct="1">
              <a:spcBef>
                <a:spcPct val="20000"/>
              </a:spcBef>
              <a:buFont typeface="Arial" pitchFamily="34" charset="0"/>
              <a:buChar char="•"/>
            </a:pPr>
            <a:endParaRPr kumimoji="0" lang="en-US" sz="18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38213" rtl="0" eaLnBrk="1" fontAlgn="base" latinLnBrk="0" hangingPunct="1">
              <a:lnSpc>
                <a:spcPct val="100000"/>
              </a:lnSpc>
              <a:spcBef>
                <a:spcPct val="20000"/>
              </a:spcBef>
              <a:spcAft>
                <a:spcPct val="0"/>
              </a:spcAft>
              <a:buClrTx/>
              <a:buSzTx/>
              <a:buFont typeface="Arial" pitchFamily="34" charset="0"/>
              <a:buChar char="•"/>
              <a:tabLst/>
              <a:defRPr/>
            </a:pPr>
            <a:r>
              <a:rPr kumimoji="0" lang="lv-LV" sz="1800" b="1" i="0" u="sng"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Latvijas–Krievijas</a:t>
            </a:r>
            <a:r>
              <a:rPr kumimoji="0" lang="lv-LV" sz="1800" b="1"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sz="1800" b="1" i="0" u="sng"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pārrobežu sadarbības programma:</a:t>
            </a:r>
          </a:p>
          <a:p>
            <a:pPr lvl="1" indent="0" eaLnBrk="1" hangingPunct="1">
              <a:spcBef>
                <a:spcPct val="20000"/>
              </a:spcBef>
              <a:buFont typeface="Arial" pitchFamily="34" charset="0"/>
              <a:buChar char="•"/>
            </a:pPr>
            <a:r>
              <a:rPr lang="lv-LV" sz="1600" b="1" i="1" dirty="0" smtClean="0">
                <a:solidFill>
                  <a:srgbClr val="006C31"/>
                </a:solidFill>
                <a:latin typeface="Verdana" pitchFamily="34" charset="0"/>
                <a:ea typeface="Verdana" pitchFamily="34" charset="0"/>
                <a:cs typeface="Verdana" pitchFamily="34" charset="0"/>
              </a:rPr>
              <a:t>Prioritāte 1.2. “Jaunu produktu un pakalpojumu izstrāde un veicināšana, izmantojot vietējos resursus”</a:t>
            </a:r>
          </a:p>
          <a:p>
            <a:r>
              <a:rPr lang="lv-LV" sz="1200" u="sng" kern="1200" dirty="0" smtClean="0">
                <a:solidFill>
                  <a:schemeClr val="tx1"/>
                </a:solidFill>
                <a:latin typeface="+mn-lt"/>
                <a:ea typeface="+mn-ea"/>
                <a:cs typeface="+mn-cs"/>
              </a:rPr>
              <a:t>Indikatīvs saraksts ar atbalstāmajām aktivitātēm: </a:t>
            </a:r>
            <a:endParaRPr lang="lv-LV" sz="11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kultūras/vēsturiskās infrastruktūras attīstība tūrisma veicināšanai;</a:t>
            </a:r>
            <a:endParaRPr lang="lv-LV" sz="11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ilgtspējīgu tūrisma produktu attīstība (kopīgi maršruti, pasākumi, kas piesaista tūristus/apmeklētājus noteiktai teritorijai);</a:t>
            </a:r>
            <a:endParaRPr lang="lv-LV" sz="11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kopīgs Programmas darbības teritorijas tūrisma iespēju/produktu mārketings.</a:t>
            </a:r>
            <a:endParaRPr lang="lv-LV" sz="1100" kern="1200" dirty="0" smtClean="0">
              <a:solidFill>
                <a:schemeClr val="tx1"/>
              </a:solidFill>
              <a:latin typeface="+mn-lt"/>
              <a:ea typeface="+mn-ea"/>
              <a:cs typeface="+mn-cs"/>
            </a:endParaRPr>
          </a:p>
          <a:p>
            <a:pPr lvl="1" indent="0" eaLnBrk="1" hangingPunct="1">
              <a:spcBef>
                <a:spcPct val="20000"/>
              </a:spcBef>
              <a:buFont typeface="Arial" pitchFamily="34" charset="0"/>
              <a:buChar char="•"/>
            </a:pPr>
            <a:endParaRPr lang="lv-LV" sz="1600" i="1" dirty="0" smtClean="0">
              <a:solidFill>
                <a:srgbClr val="006C31"/>
              </a:solidFill>
              <a:latin typeface="Verdana" pitchFamily="34" charset="0"/>
              <a:ea typeface="Verdana" pitchFamily="34" charset="0"/>
              <a:cs typeface="Verdana" pitchFamily="34" charset="0"/>
            </a:endParaRPr>
          </a:p>
          <a:p>
            <a:pPr lvl="1" indent="0" eaLnBrk="1" hangingPunct="1">
              <a:spcBef>
                <a:spcPct val="20000"/>
              </a:spcBef>
              <a:buFont typeface="Arial" pitchFamily="34" charset="0"/>
              <a:buChar char="•"/>
            </a:pPr>
            <a:endParaRPr lang="lv-LV" sz="1600" i="1" dirty="0" smtClean="0">
              <a:solidFill>
                <a:srgbClr val="006C31"/>
              </a:solidFill>
              <a:latin typeface="Verdana" pitchFamily="34" charset="0"/>
              <a:ea typeface="Verdana" pitchFamily="34" charset="0"/>
              <a:cs typeface="Verdana" pitchFamily="34" charset="0"/>
            </a:endParaRPr>
          </a:p>
          <a:p>
            <a:pPr lvl="1" indent="0" eaLnBrk="1" hangingPunct="1">
              <a:spcBef>
                <a:spcPct val="20000"/>
              </a:spcBef>
              <a:buFont typeface="Arial" pitchFamily="34" charset="0"/>
              <a:buChar char="•"/>
            </a:pPr>
            <a:r>
              <a:rPr lang="lv-LV" sz="1600" i="1" u="sng" dirty="0" smtClean="0">
                <a:solidFill>
                  <a:srgbClr val="006C31"/>
                </a:solidFill>
                <a:latin typeface="Verdana" pitchFamily="34" charset="0"/>
                <a:ea typeface="Verdana" pitchFamily="34" charset="0"/>
                <a:cs typeface="Verdana" pitchFamily="34" charset="0"/>
              </a:rPr>
              <a:t>LIP “Kultūras un vēstures mantojuma saglabāšana un popularizēšana Latvijā un Krievijā”</a:t>
            </a:r>
          </a:p>
          <a:p>
            <a:r>
              <a:rPr lang="lv-LV" sz="1200" b="1" i="1" kern="1200" dirty="0" smtClean="0">
                <a:solidFill>
                  <a:schemeClr val="tx1"/>
                </a:solidFill>
                <a:latin typeface="+mn-lt"/>
                <a:ea typeface="+mn-ea"/>
                <a:cs typeface="+mn-cs"/>
              </a:rPr>
              <a:t>Partneri</a:t>
            </a:r>
            <a:endParaRPr lang="lv-LV" sz="1200" i="1" kern="1200" dirty="0" smtClean="0">
              <a:solidFill>
                <a:schemeClr val="tx1"/>
              </a:solidFill>
              <a:latin typeface="+mn-lt"/>
              <a:ea typeface="+mn-ea"/>
              <a:cs typeface="+mn-cs"/>
            </a:endParaRPr>
          </a:p>
          <a:p>
            <a:r>
              <a:rPr lang="lv-LV" sz="1200" i="1" kern="1200" dirty="0" smtClean="0">
                <a:solidFill>
                  <a:schemeClr val="tx1"/>
                </a:solidFill>
                <a:latin typeface="+mn-lt"/>
                <a:ea typeface="+mn-ea"/>
                <a:cs typeface="+mn-cs"/>
              </a:rPr>
              <a:t>Latvija: Daugavpils pilsētas dome, Cesvaines novada dome, VAS “Valsts nekustamie īpašumi”  </a:t>
            </a:r>
          </a:p>
          <a:p>
            <a:r>
              <a:rPr lang="lv-LV" sz="1200" i="1" kern="1200" dirty="0" smtClean="0">
                <a:solidFill>
                  <a:schemeClr val="tx1"/>
                </a:solidFill>
                <a:latin typeface="+mn-lt"/>
                <a:ea typeface="+mn-ea"/>
                <a:cs typeface="+mn-cs"/>
              </a:rPr>
              <a:t>Krievija: Pleskavas apgabala Ekonomiskas attīstības un investīciju politikas komiteja </a:t>
            </a:r>
          </a:p>
          <a:p>
            <a:r>
              <a:rPr lang="lv-LV" sz="1200" b="1" i="1" kern="1200" dirty="0" smtClean="0">
                <a:solidFill>
                  <a:schemeClr val="tx1"/>
                </a:solidFill>
                <a:latin typeface="+mn-lt"/>
                <a:ea typeface="+mn-ea"/>
                <a:cs typeface="+mn-cs"/>
              </a:rPr>
              <a:t>Galvenās aktivitātes un sagaidāmie rezultāti </a:t>
            </a:r>
            <a:endParaRPr lang="lv-LV" sz="1200" i="1" kern="1200" dirty="0" smtClean="0">
              <a:solidFill>
                <a:schemeClr val="tx1"/>
              </a:solidFill>
              <a:latin typeface="+mn-lt"/>
              <a:ea typeface="+mn-ea"/>
              <a:cs typeface="+mn-cs"/>
            </a:endParaRPr>
          </a:p>
          <a:p>
            <a:r>
              <a:rPr lang="lv-LV" sz="1200" i="1" u="sng" kern="1200" dirty="0" smtClean="0">
                <a:solidFill>
                  <a:schemeClr val="tx1"/>
                </a:solidFill>
                <a:latin typeface="+mn-lt"/>
                <a:ea typeface="+mn-ea"/>
                <a:cs typeface="+mn-cs"/>
              </a:rPr>
              <a:t>Aktivitātes</a:t>
            </a:r>
            <a:r>
              <a:rPr lang="lv-LV" sz="1200" i="1" kern="1200" dirty="0" smtClean="0">
                <a:solidFill>
                  <a:schemeClr val="tx1"/>
                </a:solidFill>
                <a:latin typeface="+mn-lt"/>
                <a:ea typeface="+mn-ea"/>
                <a:cs typeface="+mn-cs"/>
              </a:rPr>
              <a:t>: </a:t>
            </a:r>
          </a:p>
          <a:p>
            <a:r>
              <a:rPr lang="lv-LV" sz="1200" i="1" kern="1200" dirty="0" smtClean="0">
                <a:solidFill>
                  <a:schemeClr val="tx1"/>
                </a:solidFill>
                <a:latin typeface="+mn-lt"/>
                <a:ea typeface="+mn-ea"/>
                <a:cs typeface="+mn-cs"/>
              </a:rPr>
              <a:t>• Pulvertorņa restaurācija Daugavpils cietoksnī un tā turpmāka pārveidošana par Keramikas mākslas galeriju Daugavpils Marka Rotko mākslas centrā; blakus infrastruktūras uzlabošana (Latgales reģions, Latvija);</a:t>
            </a:r>
            <a:br>
              <a:rPr lang="lv-LV" sz="1200" i="1" kern="1200" dirty="0" smtClean="0">
                <a:solidFill>
                  <a:schemeClr val="tx1"/>
                </a:solidFill>
                <a:latin typeface="+mn-lt"/>
                <a:ea typeface="+mn-ea"/>
                <a:cs typeface="+mn-cs"/>
              </a:rPr>
            </a:br>
            <a:r>
              <a:rPr lang="lv-LV" sz="1200" i="1" kern="1200" dirty="0" smtClean="0">
                <a:solidFill>
                  <a:schemeClr val="tx1"/>
                </a:solidFill>
                <a:latin typeface="+mn-lt"/>
                <a:ea typeface="+mn-ea"/>
                <a:cs typeface="+mn-cs"/>
              </a:rPr>
              <a:t>• Cesvaines pils interjera restaurācija un ēkas rekonstrukcija (Vidzemes reģions, Latvija);</a:t>
            </a:r>
            <a:br>
              <a:rPr lang="lv-LV" sz="1200" i="1" kern="1200" dirty="0" smtClean="0">
                <a:solidFill>
                  <a:schemeClr val="tx1"/>
                </a:solidFill>
                <a:latin typeface="+mn-lt"/>
                <a:ea typeface="+mn-ea"/>
                <a:cs typeface="+mn-cs"/>
              </a:rPr>
            </a:br>
            <a:r>
              <a:rPr lang="lv-LV" sz="1200" i="1" kern="1200" dirty="0" smtClean="0">
                <a:solidFill>
                  <a:schemeClr val="tx1"/>
                </a:solidFill>
                <a:latin typeface="+mn-lt"/>
                <a:ea typeface="+mn-ea"/>
                <a:cs typeface="+mn-cs"/>
              </a:rPr>
              <a:t>• Jaunu pārrobežu maršruta izveide (Latvija-Krievija);</a:t>
            </a:r>
            <a:br>
              <a:rPr lang="lv-LV" sz="1200" i="1" kern="1200" dirty="0" smtClean="0">
                <a:solidFill>
                  <a:schemeClr val="tx1"/>
                </a:solidFill>
                <a:latin typeface="+mn-lt"/>
                <a:ea typeface="+mn-ea"/>
                <a:cs typeface="+mn-cs"/>
              </a:rPr>
            </a:br>
            <a:r>
              <a:rPr lang="lv-LV" sz="1200" i="1" kern="1200" dirty="0" smtClean="0">
                <a:solidFill>
                  <a:schemeClr val="tx1"/>
                </a:solidFill>
                <a:latin typeface="+mn-lt"/>
                <a:ea typeface="+mn-ea"/>
                <a:cs typeface="+mn-cs"/>
              </a:rPr>
              <a:t>• Jauno tūrisma materiālu izstrāde un publicēšana (Latvija-Krievija);</a:t>
            </a:r>
            <a:br>
              <a:rPr lang="lv-LV" sz="1200" i="1" kern="1200" dirty="0" smtClean="0">
                <a:solidFill>
                  <a:schemeClr val="tx1"/>
                </a:solidFill>
                <a:latin typeface="+mn-lt"/>
                <a:ea typeface="+mn-ea"/>
                <a:cs typeface="+mn-cs"/>
              </a:rPr>
            </a:br>
            <a:r>
              <a:rPr lang="lv-LV" sz="1200" i="1" kern="1200" dirty="0" smtClean="0">
                <a:solidFill>
                  <a:schemeClr val="tx1"/>
                </a:solidFill>
                <a:latin typeface="+mn-lt"/>
                <a:ea typeface="+mn-ea"/>
                <a:cs typeface="+mn-cs"/>
              </a:rPr>
              <a:t>• Tūrisma loģistikas uzlabošana: jaunu ceļu / maršrutu/virzienu norādes, informācijas dēļi utt.;</a:t>
            </a:r>
            <a:br>
              <a:rPr lang="lv-LV" sz="1200" i="1" kern="1200" dirty="0" smtClean="0">
                <a:solidFill>
                  <a:schemeClr val="tx1"/>
                </a:solidFill>
                <a:latin typeface="+mn-lt"/>
                <a:ea typeface="+mn-ea"/>
                <a:cs typeface="+mn-cs"/>
              </a:rPr>
            </a:br>
            <a:r>
              <a:rPr lang="lv-LV" sz="1200" i="1" kern="1200" dirty="0" smtClean="0">
                <a:solidFill>
                  <a:schemeClr val="tx1"/>
                </a:solidFill>
                <a:latin typeface="+mn-lt"/>
                <a:ea typeface="+mn-ea"/>
                <a:cs typeface="+mn-cs"/>
              </a:rPr>
              <a:t>• Pieredzes apmaiņa kultūras mantojumu un tūrismu attīstības jomā.</a:t>
            </a:r>
          </a:p>
          <a:p>
            <a:r>
              <a:rPr lang="lv-LV" sz="1200" i="1" kern="1200" dirty="0" smtClean="0">
                <a:solidFill>
                  <a:schemeClr val="tx1"/>
                </a:solidFill>
                <a:latin typeface="+mn-lt"/>
                <a:ea typeface="+mn-ea"/>
                <a:cs typeface="+mn-cs"/>
              </a:rPr>
              <a:t> </a:t>
            </a:r>
            <a:r>
              <a:rPr lang="lv-LV" sz="1200" b="1" i="1" kern="1200" dirty="0" smtClean="0">
                <a:solidFill>
                  <a:schemeClr val="tx1"/>
                </a:solidFill>
                <a:latin typeface="+mn-lt"/>
                <a:ea typeface="+mn-ea"/>
                <a:cs typeface="+mn-cs"/>
              </a:rPr>
              <a:t>Plānotais budžets (MEUR)</a:t>
            </a:r>
            <a:r>
              <a:rPr lang="lv-LV" sz="1200" b="0" i="1" kern="1200" baseline="0" dirty="0" smtClean="0">
                <a:solidFill>
                  <a:schemeClr val="tx1"/>
                </a:solidFill>
                <a:latin typeface="+mn-lt"/>
                <a:ea typeface="+mn-ea"/>
                <a:cs typeface="+mn-cs"/>
              </a:rPr>
              <a:t> </a:t>
            </a:r>
            <a:r>
              <a:rPr lang="lv-LV" sz="1200" i="1" kern="1200" dirty="0" smtClean="0">
                <a:solidFill>
                  <a:schemeClr val="tx1"/>
                </a:solidFill>
                <a:latin typeface="+mn-lt"/>
                <a:ea typeface="+mn-ea"/>
                <a:cs typeface="+mn-cs"/>
              </a:rPr>
              <a:t>Latvijai – 2.5 MEUR+ 10% partnera līdzfinansējums,</a:t>
            </a:r>
            <a:r>
              <a:rPr lang="lv-LV" sz="1200" i="1" kern="1200" baseline="0" dirty="0" smtClean="0">
                <a:solidFill>
                  <a:schemeClr val="tx1"/>
                </a:solidFill>
                <a:latin typeface="+mn-lt"/>
                <a:ea typeface="+mn-ea"/>
                <a:cs typeface="+mn-cs"/>
              </a:rPr>
              <a:t> </a:t>
            </a:r>
            <a:r>
              <a:rPr lang="lv-LV" sz="1200" i="1" kern="1200" dirty="0" smtClean="0">
                <a:solidFill>
                  <a:schemeClr val="tx1"/>
                </a:solidFill>
                <a:latin typeface="+mn-lt"/>
                <a:ea typeface="+mn-ea"/>
                <a:cs typeface="+mn-cs"/>
              </a:rPr>
              <a:t>Krievijai – 0,62 MEUR + 10% partnera līdzfinansējums</a:t>
            </a:r>
          </a:p>
          <a:p>
            <a:pPr lvl="1" indent="0" eaLnBrk="1" hangingPunct="1">
              <a:spcBef>
                <a:spcPct val="20000"/>
              </a:spcBef>
              <a:buFont typeface="Arial" pitchFamily="34" charset="0"/>
              <a:buChar char="•"/>
            </a:pPr>
            <a:endParaRPr lang="lv-LV" sz="1600" dirty="0" smtClean="0">
              <a:solidFill>
                <a:srgbClr val="006C31"/>
              </a:solidFill>
              <a:latin typeface="Verdana" pitchFamily="34" charset="0"/>
              <a:ea typeface="Verdana" pitchFamily="34" charset="0"/>
              <a:cs typeface="Verdana" pitchFamily="34" charset="0"/>
            </a:endParaRPr>
          </a:p>
          <a:p>
            <a:pPr lvl="1" indent="0" eaLnBrk="1" hangingPunct="1">
              <a:spcBef>
                <a:spcPct val="20000"/>
              </a:spcBef>
              <a:buFont typeface="Arial" pitchFamily="34" charset="0"/>
              <a:buChar char="•"/>
            </a:pPr>
            <a:endParaRPr lang="lv-LV" sz="1600" dirty="0" smtClean="0">
              <a:solidFill>
                <a:srgbClr val="006C31"/>
              </a:solidFill>
              <a:latin typeface="Verdana" pitchFamily="34" charset="0"/>
              <a:ea typeface="Verdana" pitchFamily="34" charset="0"/>
              <a:cs typeface="Verdana" pitchFamily="34" charset="0"/>
            </a:endParaRPr>
          </a:p>
          <a:p>
            <a:pPr lvl="1" indent="0" eaLnBrk="1" hangingPunct="1">
              <a:spcBef>
                <a:spcPct val="20000"/>
              </a:spcBef>
              <a:buFont typeface="Arial" pitchFamily="34" charset="0"/>
              <a:buChar char="•"/>
            </a:pPr>
            <a:r>
              <a:rPr lang="lv-LV" sz="1600" b="1" i="1" dirty="0" smtClean="0">
                <a:solidFill>
                  <a:srgbClr val="006C31"/>
                </a:solidFill>
                <a:latin typeface="Verdana" pitchFamily="34" charset="0"/>
                <a:ea typeface="Verdana" pitchFamily="34" charset="0"/>
                <a:cs typeface="Verdana" pitchFamily="34" charset="0"/>
              </a:rPr>
              <a:t>Prioritāte 2.1. “Efektīva dabas objektu apsaimniekošana”</a:t>
            </a:r>
          </a:p>
          <a:p>
            <a:r>
              <a:rPr lang="lv-LV" sz="1200" u="sng" kern="1200" dirty="0" smtClean="0">
                <a:solidFill>
                  <a:schemeClr val="tx1"/>
                </a:solidFill>
                <a:latin typeface="+mn-lt"/>
                <a:ea typeface="+mn-ea"/>
                <a:cs typeface="+mn-cs"/>
              </a:rPr>
              <a:t>Indikatīvs saraksts ar atbalstāmajām aktivitātēm: </a:t>
            </a:r>
            <a:endParaRPr lang="lv-LV" sz="11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infrastruktūras attīstība dabas aizsardzībai (arī īpaši aizsargājamās teritorijas, pašvaldību dabas teritorijas un citas);</a:t>
            </a:r>
            <a:endParaRPr lang="lv-LV" sz="11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ilgtspējīgu tūrisma produktu un pakalpojumu veicināšana;</a:t>
            </a:r>
            <a:endParaRPr lang="lv-LV" sz="11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vienota dabas objektu pārvaldība;</a:t>
            </a:r>
            <a:endParaRPr lang="lv-LV" sz="1100" kern="1200" dirty="0" smtClean="0">
              <a:solidFill>
                <a:schemeClr val="tx1"/>
              </a:solidFill>
              <a:latin typeface="+mn-lt"/>
              <a:ea typeface="+mn-ea"/>
              <a:cs typeface="+mn-cs"/>
            </a:endParaRPr>
          </a:p>
          <a:p>
            <a:pPr lvl="0"/>
            <a:r>
              <a:rPr lang="lv-LV" sz="1200" kern="1200" dirty="0" smtClean="0">
                <a:solidFill>
                  <a:schemeClr val="tx1"/>
                </a:solidFill>
                <a:latin typeface="+mn-lt"/>
                <a:ea typeface="+mn-ea"/>
                <a:cs typeface="+mn-cs"/>
              </a:rPr>
              <a:t>dabas teritoriju (parku un skvēru) infrastruktūras uzlabošana un degradēto teritoriju </a:t>
            </a:r>
            <a:r>
              <a:rPr lang="lv-LV" sz="1200" kern="1200" dirty="0" err="1" smtClean="0">
                <a:solidFill>
                  <a:schemeClr val="tx1"/>
                </a:solidFill>
                <a:latin typeface="+mn-lt"/>
                <a:ea typeface="+mn-ea"/>
                <a:cs typeface="+mn-cs"/>
              </a:rPr>
              <a:t>revitalizācija</a:t>
            </a:r>
            <a:r>
              <a:rPr lang="lv-LV" sz="1200" kern="1200" dirty="0" smtClean="0">
                <a:solidFill>
                  <a:schemeClr val="tx1"/>
                </a:solidFill>
                <a:latin typeface="+mn-lt"/>
                <a:ea typeface="+mn-ea"/>
                <a:cs typeface="+mn-cs"/>
              </a:rPr>
              <a:t>.</a:t>
            </a:r>
            <a:endParaRPr lang="lv-LV" sz="1100" kern="1200" dirty="0" smtClean="0">
              <a:solidFill>
                <a:schemeClr val="tx1"/>
              </a:solidFill>
              <a:latin typeface="+mn-lt"/>
              <a:ea typeface="+mn-ea"/>
              <a:cs typeface="+mn-cs"/>
            </a:endParaRPr>
          </a:p>
          <a:p>
            <a:pPr lvl="1" indent="0" eaLnBrk="1" hangingPunct="1">
              <a:spcBef>
                <a:spcPct val="20000"/>
              </a:spcBef>
              <a:buFont typeface="Arial" pitchFamily="34" charset="0"/>
              <a:buChar char="•"/>
            </a:pPr>
            <a:endParaRPr lang="lv-LV" sz="1600" b="1" i="1" dirty="0" smtClean="0">
              <a:solidFill>
                <a:srgbClr val="006C31"/>
              </a:solidFill>
              <a:latin typeface="Verdana" pitchFamily="34" charset="0"/>
              <a:ea typeface="Verdana" pitchFamily="34" charset="0"/>
              <a:cs typeface="Verdana" pitchFamily="34" charset="0"/>
            </a:endParaRPr>
          </a:p>
          <a:p>
            <a:pPr marL="0" marR="0" lvl="0" indent="0" algn="l" defTabSz="938213" rtl="0" eaLnBrk="1" fontAlgn="base" latinLnBrk="0" hangingPunct="1">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38213" rtl="0" eaLnBrk="1" fontAlgn="t" latinLnBrk="0" hangingPunct="1">
              <a:lnSpc>
                <a:spcPct val="100000"/>
              </a:lnSpc>
              <a:spcBef>
                <a:spcPct val="20000"/>
              </a:spcBef>
              <a:spcAft>
                <a:spcPct val="0"/>
              </a:spcAft>
              <a:buClrTx/>
              <a:buSzTx/>
              <a:buFont typeface="Arial" pitchFamily="34" charset="0"/>
              <a:buChar char="•"/>
              <a:tabLst/>
              <a:defRPr/>
            </a:pPr>
            <a:r>
              <a:rPr kumimoji="0" lang="lv-LV" sz="1800" b="1" i="0" u="sng"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Latvijas–Lietuvas–Baltkrievijas pārrobežu sadarbības programma:</a:t>
            </a:r>
          </a:p>
          <a:p>
            <a:pPr marL="0" marR="0" lvl="0" indent="0" algn="l" defTabSz="938213" rtl="0" eaLnBrk="1" fontAlgn="t" latinLnBrk="0" hangingPunct="1">
              <a:lnSpc>
                <a:spcPct val="100000"/>
              </a:lnSpc>
              <a:spcBef>
                <a:spcPct val="20000"/>
              </a:spcBef>
              <a:spcAft>
                <a:spcPct val="0"/>
              </a:spcAft>
              <a:buClrTx/>
              <a:buSzTx/>
              <a:buFont typeface="Arial" pitchFamily="34" charset="0"/>
              <a:buChar char="•"/>
              <a:tabLst/>
              <a:defRPr/>
            </a:pPr>
            <a:r>
              <a:rPr lang="lv-LV" sz="1200" b="1" i="1" kern="1200" baseline="0" dirty="0" smtClean="0">
                <a:solidFill>
                  <a:schemeClr val="tx1"/>
                </a:solidFill>
                <a:latin typeface="+mn-lt"/>
                <a:ea typeface="+mn-ea"/>
                <a:cs typeface="+mn-cs"/>
              </a:rPr>
              <a:t>3.1 prioritāte. „Kultūras un vēstures mantojuma un tradicionālo prasmju veicināšana un saglabāšana” </a:t>
            </a:r>
          </a:p>
          <a:p>
            <a:r>
              <a:rPr lang="lv-LV" sz="1200" i="1" u="sng" kern="1200" baseline="0" dirty="0" smtClean="0">
                <a:solidFill>
                  <a:schemeClr val="tx1"/>
                </a:solidFill>
                <a:latin typeface="+mn-lt"/>
                <a:ea typeface="+mn-ea"/>
                <a:cs typeface="+mn-cs"/>
              </a:rPr>
              <a:t>Atbalstāmo aktivitāšu indikatīvais saraksts</a:t>
            </a:r>
            <a:r>
              <a:rPr lang="lv-LV" sz="1200" i="1" kern="1200" baseline="0" dirty="0" smtClean="0">
                <a:solidFill>
                  <a:schemeClr val="tx1"/>
                </a:solidFill>
                <a:latin typeface="+mn-lt"/>
                <a:ea typeface="+mn-ea"/>
                <a:cs typeface="+mn-cs"/>
              </a:rPr>
              <a:t>: </a:t>
            </a:r>
          </a:p>
          <a:p>
            <a:r>
              <a:rPr lang="lv-LV" sz="1200" kern="1200" baseline="0" dirty="0" smtClean="0">
                <a:solidFill>
                  <a:schemeClr val="tx1"/>
                </a:solidFill>
                <a:latin typeface="+mn-lt"/>
                <a:ea typeface="+mn-ea"/>
                <a:cs typeface="+mn-cs"/>
              </a:rPr>
              <a:t>-kultūras un vēstures mantojuma saglabāšana kultūras, izglītības un/vai tūrisma vajadzībām; </a:t>
            </a:r>
          </a:p>
          <a:p>
            <a:r>
              <a:rPr lang="lv-LV" sz="1200" kern="1200" baseline="0" dirty="0" smtClean="0">
                <a:solidFill>
                  <a:schemeClr val="tx1"/>
                </a:solidFill>
                <a:latin typeface="+mn-lt"/>
                <a:ea typeface="+mn-ea"/>
                <a:cs typeface="+mn-cs"/>
              </a:rPr>
              <a:t>-kopīgu iniciatīvu izstrāde, kas ir vērstas uz kultūras un vēstures mantojuma objektu izmantošanu un veicināšanu un ietver kopīgu festivālu, gadatirgu, mākslas izstāžu u. c. organizēšanu; </a:t>
            </a:r>
          </a:p>
          <a:p>
            <a:r>
              <a:rPr lang="lv-LV" sz="1200" kern="1200" baseline="0" dirty="0" smtClean="0">
                <a:solidFill>
                  <a:schemeClr val="tx1"/>
                </a:solidFill>
                <a:latin typeface="+mn-lt"/>
                <a:ea typeface="+mn-ea"/>
                <a:cs typeface="+mn-cs"/>
              </a:rPr>
              <a:t>-tradicionālo ražošanas tīklu saglabāšana un veicināšana; </a:t>
            </a:r>
          </a:p>
          <a:p>
            <a:r>
              <a:rPr lang="lv-LV" sz="1200" kern="1200" baseline="0" dirty="0" smtClean="0">
                <a:solidFill>
                  <a:schemeClr val="tx1"/>
                </a:solidFill>
                <a:latin typeface="+mn-lt"/>
                <a:ea typeface="+mn-ea"/>
                <a:cs typeface="+mn-cs"/>
              </a:rPr>
              <a:t>-apmācību ieviešana profesionāliem speciālistiem, kuri strādā kultūras, kultūrizglītības jomā, kultūrvēsturiskā mantojuma un tūrisma jomās; </a:t>
            </a:r>
          </a:p>
          <a:p>
            <a:r>
              <a:rPr lang="lv-LV" sz="1200" kern="1200" baseline="0" dirty="0" smtClean="0">
                <a:solidFill>
                  <a:schemeClr val="tx1"/>
                </a:solidFill>
                <a:latin typeface="+mn-lt"/>
                <a:ea typeface="+mn-ea"/>
                <a:cs typeface="+mn-cs"/>
              </a:rPr>
              <a:t>-pārrobežu sadarbības un labās prakses apmaiņas veicināšana starp profesionāliem speciālistiem, kuri strādā kultūras, kultūrizglītības jomā, kultūrvēsturiskā mantojuma un tūrisma jomās; </a:t>
            </a:r>
          </a:p>
          <a:p>
            <a:r>
              <a:rPr lang="lv-LV" sz="1200" kern="1200" baseline="0" dirty="0" smtClean="0">
                <a:solidFill>
                  <a:schemeClr val="tx1"/>
                </a:solidFill>
                <a:latin typeface="+mn-lt"/>
                <a:ea typeface="+mn-ea"/>
                <a:cs typeface="+mn-cs"/>
              </a:rPr>
              <a:t>-iekārtu iegāde, kas ir nepieciešamas iniciatīvu organizēšanai, kuru mērķis ir kultūras un vēstures mantojuma izmantošana un veicināšana (festivāli, gadatirgi, izstādes, meistarklases u.c.); </a:t>
            </a:r>
          </a:p>
          <a:p>
            <a:r>
              <a:rPr lang="lv-LV" sz="1200" kern="1200" baseline="0" dirty="0" smtClean="0">
                <a:solidFill>
                  <a:schemeClr val="tx1"/>
                </a:solidFill>
                <a:latin typeface="+mn-lt"/>
                <a:ea typeface="+mn-ea"/>
                <a:cs typeface="+mn-cs"/>
              </a:rPr>
              <a:t>-Infrastruktūras attīstība, kas vajadzīga kultūras un vēstures mantojuma attīstībai kultūrvēsturisko objektos </a:t>
            </a:r>
          </a:p>
          <a:p>
            <a:endParaRPr lang="lv-LV" sz="1200" kern="1200" baseline="0" dirty="0" smtClean="0">
              <a:solidFill>
                <a:schemeClr val="tx1"/>
              </a:solidFill>
              <a:latin typeface="+mn-lt"/>
              <a:ea typeface="+mn-ea"/>
              <a:cs typeface="+mn-cs"/>
            </a:endParaRPr>
          </a:p>
          <a:p>
            <a:pPr marL="0" marR="0" lvl="0" indent="0" algn="l" defTabSz="938213" rtl="0" eaLnBrk="1" fontAlgn="t" latinLnBrk="0" hangingPunct="1">
              <a:lnSpc>
                <a:spcPct val="100000"/>
              </a:lnSpc>
              <a:spcBef>
                <a:spcPct val="20000"/>
              </a:spcBef>
              <a:spcAft>
                <a:spcPct val="0"/>
              </a:spcAft>
              <a:buClrTx/>
              <a:buSzTx/>
              <a:buFont typeface="Arial" pitchFamily="34" charset="0"/>
              <a:buChar char="•"/>
              <a:tabLst/>
              <a:defRPr/>
            </a:pPr>
            <a:endParaRPr kumimoji="0" lang="lv-LV" sz="1800" b="1" i="0" u="sng" strike="noStrike" kern="1200" cap="none" spc="0" normalizeH="0" baseline="0" noProof="0" dirty="0" smtClean="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endParaRPr lang="lv-LV" sz="1200" b="1" kern="1200" dirty="0" smtClean="0">
              <a:solidFill>
                <a:schemeClr val="tx1"/>
              </a:solidFill>
              <a:latin typeface="+mn-lt"/>
              <a:ea typeface="+mn-ea"/>
              <a:cs typeface="+mn-cs"/>
            </a:endParaRPr>
          </a:p>
          <a:p>
            <a:endParaRPr lang="lv-LV"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C21F8AE-FBEE-48F8-816B-D94E33B0AA85}" type="slidenum">
              <a:rPr lang="lv-LV" altLang="en-US" smtClean="0"/>
              <a:pPr>
                <a:defRPr/>
              </a:pPr>
              <a:t>9</a:t>
            </a:fld>
            <a:endParaRPr lang="lv-LV" altLang="en-US"/>
          </a:p>
        </p:txBody>
      </p:sp>
    </p:spTree>
    <p:extLst>
      <p:ext uri="{BB962C8B-B14F-4D97-AF65-F5344CB8AC3E}">
        <p14:creationId xmlns:p14="http://schemas.microsoft.com/office/powerpoint/2010/main" val="1331075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lv-LV" b="1" dirty="0" smtClean="0">
                <a:solidFill>
                  <a:srgbClr val="002060"/>
                </a:solidFill>
                <a:latin typeface="Arial Black" pitchFamily="34" charset="0"/>
                <a:cs typeface="Arial" pitchFamily="34" charset="0"/>
              </a:rPr>
              <a:t>Pārrobežu sadarbības projekti ir </a:t>
            </a:r>
            <a:r>
              <a:rPr lang="lv-LV" b="1" dirty="0" smtClean="0">
                <a:solidFill>
                  <a:srgbClr val="810505"/>
                </a:solidFill>
                <a:latin typeface="Arial Black" pitchFamily="34" charset="0"/>
                <a:cs typeface="Arial" pitchFamily="34" charset="0"/>
              </a:rPr>
              <a:t>starptautiskā partnerībā veidoti </a:t>
            </a:r>
            <a:r>
              <a:rPr lang="lv-LV" b="1" dirty="0" smtClean="0">
                <a:solidFill>
                  <a:srgbClr val="002060"/>
                </a:solidFill>
                <a:latin typeface="Arial Black" pitchFamily="34" charset="0"/>
                <a:cs typeface="Arial" pitchFamily="34" charset="0"/>
              </a:rPr>
              <a:t>projekti ar dalībvalstu/partnervalstu abpusējo ieguvumu, izmantojot pārrobežu reģiona</a:t>
            </a:r>
            <a:r>
              <a:rPr lang="lv-LV" b="1" baseline="0" dirty="0" smtClean="0">
                <a:solidFill>
                  <a:srgbClr val="002060"/>
                </a:solidFill>
                <a:latin typeface="Arial Black" pitchFamily="34" charset="0"/>
                <a:cs typeface="Arial" pitchFamily="34" charset="0"/>
              </a:rPr>
              <a:t> </a:t>
            </a:r>
            <a:r>
              <a:rPr lang="lv-LV" b="1" dirty="0" smtClean="0">
                <a:solidFill>
                  <a:srgbClr val="002060"/>
                </a:solidFill>
                <a:latin typeface="Arial Black" pitchFamily="34" charset="0"/>
                <a:cs typeface="Arial" pitchFamily="34" charset="0"/>
              </a:rPr>
              <a:t>attīstības potenciālu.</a:t>
            </a:r>
          </a:p>
          <a:p>
            <a:pPr>
              <a:lnSpc>
                <a:spcPct val="80000"/>
              </a:lnSpc>
            </a:pPr>
            <a:endParaRPr lang="lv-LV" dirty="0" smtClean="0">
              <a:solidFill>
                <a:schemeClr val="tx2"/>
              </a:solidFill>
              <a:latin typeface="Arial" charset="0"/>
            </a:endParaRPr>
          </a:p>
          <a:p>
            <a:pPr>
              <a:lnSpc>
                <a:spcPct val="80000"/>
              </a:lnSpc>
            </a:pPr>
            <a:r>
              <a:rPr lang="lv-LV" b="1" u="sng" dirty="0" smtClean="0">
                <a:solidFill>
                  <a:srgbClr val="810505"/>
                </a:solidFill>
                <a:latin typeface="Arial Black" pitchFamily="34" charset="0"/>
              </a:rPr>
              <a:t>Projektu ieviešanas pamatprincipi:</a:t>
            </a:r>
          </a:p>
          <a:p>
            <a:pPr indent="-77788" eaLnBrk="1" hangingPunct="1">
              <a:buFont typeface="Wingdings" pitchFamily="2" charset="2"/>
              <a:buChar char="Ø"/>
            </a:pPr>
            <a:r>
              <a:rPr lang="lv-LV" altLang="zh-CN" b="1" dirty="0" smtClean="0">
                <a:solidFill>
                  <a:srgbClr val="002060"/>
                </a:solidFill>
                <a:latin typeface="Arial Black" pitchFamily="34" charset="0"/>
              </a:rPr>
              <a:t>kopējā projekta izstrāde,</a:t>
            </a:r>
          </a:p>
          <a:p>
            <a:pPr indent="-77788" eaLnBrk="1" hangingPunct="1">
              <a:buFont typeface="Wingdings" pitchFamily="2" charset="2"/>
              <a:buChar char="Ø"/>
            </a:pPr>
            <a:r>
              <a:rPr lang="lv-LV" altLang="zh-CN" b="1" dirty="0" smtClean="0">
                <a:solidFill>
                  <a:srgbClr val="002060"/>
                </a:solidFill>
                <a:latin typeface="Arial Black" pitchFamily="34" charset="0"/>
              </a:rPr>
              <a:t>kopējā pārvaldība (personāls)</a:t>
            </a:r>
          </a:p>
          <a:p>
            <a:pPr indent="-77788" eaLnBrk="1" hangingPunct="1">
              <a:buFont typeface="Wingdings" pitchFamily="2" charset="2"/>
              <a:buChar char="Ø"/>
            </a:pPr>
            <a:r>
              <a:rPr lang="lv-LV" altLang="zh-CN" b="1" dirty="0" smtClean="0">
                <a:solidFill>
                  <a:srgbClr val="002060"/>
                </a:solidFill>
                <a:latin typeface="Arial Black" pitchFamily="34" charset="0"/>
              </a:rPr>
              <a:t>kopējā finansēšana, </a:t>
            </a:r>
          </a:p>
          <a:p>
            <a:pPr indent="-77788" eaLnBrk="1" hangingPunct="1">
              <a:buFont typeface="Wingdings" pitchFamily="2" charset="2"/>
              <a:buChar char="Ø"/>
            </a:pPr>
            <a:r>
              <a:rPr lang="lv-LV" altLang="zh-CN" b="1" dirty="0" smtClean="0">
                <a:solidFill>
                  <a:srgbClr val="002060"/>
                </a:solidFill>
                <a:latin typeface="Arial Black" pitchFamily="34" charset="0"/>
              </a:rPr>
              <a:t>kopējā īstenošana</a:t>
            </a:r>
            <a:endParaRPr lang="en-GB" b="1" dirty="0" smtClean="0">
              <a:solidFill>
                <a:srgbClr val="002060"/>
              </a:solidFill>
              <a:latin typeface="Arial Black" pitchFamily="34" charset="0"/>
            </a:endParaRPr>
          </a:p>
          <a:p>
            <a:pPr>
              <a:lnSpc>
                <a:spcPct val="80000"/>
              </a:lnSpc>
            </a:pPr>
            <a:endParaRPr lang="lv-LV" dirty="0" smtClean="0">
              <a:solidFill>
                <a:srgbClr val="002060"/>
              </a:solidFill>
              <a:latin typeface="Arial Black" pitchFamily="34" charset="0"/>
            </a:endParaRPr>
          </a:p>
          <a:p>
            <a:pPr>
              <a:lnSpc>
                <a:spcPct val="80000"/>
              </a:lnSpc>
            </a:pPr>
            <a:r>
              <a:rPr lang="lv-LV" b="1" dirty="0" smtClean="0">
                <a:solidFill>
                  <a:srgbClr val="002060"/>
                </a:solidFill>
                <a:latin typeface="Arial Black" pitchFamily="34" charset="0"/>
              </a:rPr>
              <a:t>Atbalsta gan "mīkstās" aktivitātes, gan ieguldījumu infrastruktūrā</a:t>
            </a:r>
          </a:p>
          <a:p>
            <a:pPr>
              <a:lnSpc>
                <a:spcPct val="80000"/>
              </a:lnSpc>
            </a:pPr>
            <a:endParaRPr lang="lv-LV" dirty="0" smtClean="0">
              <a:solidFill>
                <a:srgbClr val="002060"/>
              </a:solidFill>
              <a:latin typeface="Arial Black" pitchFamily="34" charset="0"/>
            </a:endParaRPr>
          </a:p>
          <a:p>
            <a:pPr>
              <a:lnSpc>
                <a:spcPct val="80000"/>
              </a:lnSpc>
            </a:pPr>
            <a:r>
              <a:rPr lang="lv-LV" dirty="0" smtClean="0">
                <a:solidFill>
                  <a:srgbClr val="002060"/>
                </a:solidFill>
                <a:latin typeface="Arial Black" pitchFamily="34" charset="0"/>
              </a:rPr>
              <a:t>Programmu un projektu ieviešana notiek </a:t>
            </a:r>
            <a:r>
              <a:rPr lang="lv-LV" b="1" dirty="0" smtClean="0">
                <a:solidFill>
                  <a:srgbClr val="810505"/>
                </a:solidFill>
                <a:latin typeface="Arial Black" pitchFamily="34" charset="0"/>
              </a:rPr>
              <a:t>angļu valodā</a:t>
            </a:r>
          </a:p>
          <a:p>
            <a:endParaRPr lang="lv-LV" dirty="0" smtClean="0">
              <a:solidFill>
                <a:srgbClr val="4D4D4D"/>
              </a:solidFill>
              <a:latin typeface="Arial" charset="0"/>
            </a:endParaRPr>
          </a:p>
        </p:txBody>
      </p:sp>
      <p:sp>
        <p:nvSpPr>
          <p:cNvPr id="4" name="Slide Number Placeholder 3"/>
          <p:cNvSpPr>
            <a:spLocks noGrp="1"/>
          </p:cNvSpPr>
          <p:nvPr>
            <p:ph type="sldNum" sz="quarter" idx="10"/>
          </p:nvPr>
        </p:nvSpPr>
        <p:spPr/>
        <p:txBody>
          <a:bodyPr/>
          <a:lstStyle/>
          <a:p>
            <a:pPr>
              <a:defRPr/>
            </a:pPr>
            <a:fld id="{9C21F8AE-FBEE-48F8-816B-D94E33B0AA85}" type="slidenum">
              <a:rPr lang="lv-LV" altLang="en-US" smtClean="0"/>
              <a:pPr>
                <a:defRPr/>
              </a:pPr>
              <a:t>10</a:t>
            </a:fld>
            <a:endParaRPr lang="lv-LV" altLang="en-US"/>
          </a:p>
        </p:txBody>
      </p:sp>
    </p:spTree>
    <p:extLst>
      <p:ext uri="{BB962C8B-B14F-4D97-AF65-F5344CB8AC3E}">
        <p14:creationId xmlns:p14="http://schemas.microsoft.com/office/powerpoint/2010/main" val="2651021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8213" rtl="0" eaLnBrk="0" fontAlgn="base" latinLnBrk="0" hangingPunct="0">
              <a:lnSpc>
                <a:spcPct val="100000"/>
              </a:lnSpc>
              <a:spcBef>
                <a:spcPct val="30000"/>
              </a:spcBef>
              <a:spcAft>
                <a:spcPct val="0"/>
              </a:spcAft>
              <a:buClrTx/>
              <a:buSzTx/>
              <a:buFontTx/>
              <a:buNone/>
              <a:tabLst/>
              <a:defRPr/>
            </a:pPr>
            <a:r>
              <a:rPr lang="lv-LV" b="1" dirty="0" smtClean="0"/>
              <a:t>Kopumā</a:t>
            </a:r>
            <a:r>
              <a:rPr lang="lv-LV" b="1" baseline="0" dirty="0" smtClean="0"/>
              <a:t> konkursam iesniegtas </a:t>
            </a:r>
            <a:r>
              <a:rPr lang="lv-LV" b="1" dirty="0" smtClean="0"/>
              <a:t>242 biznesa idejas</a:t>
            </a:r>
            <a:r>
              <a:rPr lang="lv-LV" dirty="0" smtClean="0"/>
              <a:t>; </a:t>
            </a:r>
            <a:r>
              <a:rPr lang="lv-LV" sz="1200" kern="1200" dirty="0" smtClean="0">
                <a:solidFill>
                  <a:schemeClr val="tx1"/>
                </a:solidFill>
                <a:latin typeface="+mn-lt"/>
                <a:ea typeface="+mn-ea"/>
                <a:cs typeface="+mn-cs"/>
              </a:rPr>
              <a:t>63 idejas no Rīgas plānošanas reģiona, 39 no Zemgales, 48 no Vidzemes, 42 no Kurzemes, 32 no Latgales.</a:t>
            </a:r>
            <a:endParaRPr lang="lv-LV" dirty="0" smtClean="0"/>
          </a:p>
          <a:p>
            <a:r>
              <a:rPr lang="lv-LV" dirty="0" smtClean="0"/>
              <a:t>Kopējais</a:t>
            </a:r>
            <a:r>
              <a:rPr lang="lv-LV" baseline="0" dirty="0" smtClean="0"/>
              <a:t> balvu fonds bija 50 000 eiro, 1.vietai – 5000 eiro, 2.vietai – 3 eiro, 3.vietai – 2000 eiro.</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dirty="0" smtClean="0"/>
              <a:t>Finālistiem bija individuālas apmācības un </a:t>
            </a:r>
            <a:r>
              <a:rPr lang="lv-LV" dirty="0" err="1" smtClean="0"/>
              <a:t>mentoringa</a:t>
            </a:r>
            <a:r>
              <a:rPr lang="lv-LV" dirty="0" smtClean="0"/>
              <a:t> programma.</a:t>
            </a:r>
          </a:p>
          <a:p>
            <a:endParaRPr lang="lv-LV" dirty="0"/>
          </a:p>
        </p:txBody>
      </p:sp>
      <p:sp>
        <p:nvSpPr>
          <p:cNvPr id="4" name="Slide Number Placeholder 3"/>
          <p:cNvSpPr>
            <a:spLocks noGrp="1"/>
          </p:cNvSpPr>
          <p:nvPr>
            <p:ph type="sldNum" sz="quarter" idx="10"/>
          </p:nvPr>
        </p:nvSpPr>
        <p:spPr/>
        <p:txBody>
          <a:bodyPr/>
          <a:lstStyle/>
          <a:p>
            <a:pPr>
              <a:defRPr/>
            </a:pPr>
            <a:fld id="{4B9644BC-1168-4781-8353-5CFB491E0BCC}" type="slidenum">
              <a:rPr lang="lv-LV" altLang="en-US" smtClean="0"/>
              <a:pPr>
                <a:defRPr/>
              </a:pPr>
              <a:t>11</a:t>
            </a:fld>
            <a:endParaRPr lang="lv-LV" altLang="en-US" dirty="0"/>
          </a:p>
        </p:txBody>
      </p:sp>
    </p:spTree>
    <p:extLst>
      <p:ext uri="{BB962C8B-B14F-4D97-AF65-F5344CB8AC3E}">
        <p14:creationId xmlns:p14="http://schemas.microsoft.com/office/powerpoint/2010/main" val="314827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lv-LV" altLang="lv-LV" sz="600" smtClean="0">
                <a:solidFill>
                  <a:srgbClr val="000000"/>
                </a:solidFill>
                <a:latin typeface="Times New Roman" pitchFamily="18" charset="0"/>
              </a:rPr>
              <a:t>Latgales plāna ietvaros tika piesaistīts finansējums 98,8 milj. EUR apmērā, t.sk. Latgales pašvaldībām 74,3 milj. eiro apmērā uzņēmējdarbības infrastruktūras attīstīšanai, kā arī papildus līdzekļi ceļu sakārtošanai, Latgales uzņēmējdarbības centra ar konsultantu tīklu visā reģionā izveidei, iedzīvotāju iedrošināšanai un atbalstam uzsākt vai paplašināt savu uzņēmējdarbību, ražošanas infrastruktūras sakārtošanai un citu Latgales reģiona izaugsmei būtisko izaicinājumu pārvarēšanai.</a:t>
            </a:r>
          </a:p>
          <a:p>
            <a:pPr>
              <a:lnSpc>
                <a:spcPct val="80000"/>
              </a:lnSpc>
            </a:pPr>
            <a:r>
              <a:rPr lang="lv-LV" altLang="lv-LV" sz="600" smtClean="0">
                <a:solidFill>
                  <a:srgbClr val="000000"/>
                </a:solidFill>
                <a:latin typeface="Times New Roman" pitchFamily="18" charset="0"/>
              </a:rPr>
              <a:t>Izvērtējot Rīcības plānā Latgales reģiona izaugsmei 2012.-2013.gadam paredzēto pasākumu izpildi, kā nozīmīgākos sasniegumus virzībai uz Rīcības plānā Latgales reģiona izaugsmei 2012.-2013.gadam noteiktajiem rezultatīvajiem rādītājiem var minēt šādus:</a:t>
            </a:r>
          </a:p>
          <a:p>
            <a:pPr>
              <a:lnSpc>
                <a:spcPct val="80000"/>
              </a:lnSpc>
            </a:pPr>
            <a:r>
              <a:rPr lang="lv-LV" altLang="lv-LV" sz="600" smtClean="0">
                <a:solidFill>
                  <a:srgbClr val="000000"/>
                </a:solidFill>
                <a:latin typeface="Times New Roman" pitchFamily="18" charset="0"/>
              </a:rPr>
              <a:t>(1) ar mērķi veidot vienotu konsultāciju tīklu un nodrošināt koordinētu atbalstu uzņēmējdarbības attīstībai, atbilstoši Ministru kabineta 2012.gada 11.decembra sēdē apstiprinātajam informatīvajam ziņojumam „Par Latgales uzņēmējdarbības centra izveidi</a:t>
            </a:r>
            <a:r>
              <a:rPr lang="lv-LV" altLang="en-US" sz="600" smtClean="0">
                <a:solidFill>
                  <a:srgbClr val="000000"/>
                </a:solidFill>
                <a:latin typeface="Times New Roman" pitchFamily="18" charset="0"/>
              </a:rPr>
              <a:t>”</a:t>
            </a:r>
            <a:r>
              <a:rPr lang="lv-LV" altLang="lv-LV" sz="600" smtClean="0">
                <a:solidFill>
                  <a:srgbClr val="000000"/>
                </a:solidFill>
                <a:latin typeface="Times New Roman" pitchFamily="18" charset="0"/>
              </a:rPr>
              <a:t> 2013.gada 7.februārī </a:t>
            </a:r>
            <a:r>
              <a:rPr lang="lv-LV" altLang="lv-LV" sz="600" b="1" smtClean="0">
                <a:solidFill>
                  <a:srgbClr val="000000"/>
                </a:solidFill>
                <a:latin typeface="Times New Roman" pitchFamily="18" charset="0"/>
              </a:rPr>
              <a:t>izveidots Latgales uzņēmējdarbības centrs (turpmāk – LUC) un pārskata periodā nodrošināta tā darbība</a:t>
            </a:r>
            <a:r>
              <a:rPr lang="lv-LV" altLang="lv-LV" sz="600" smtClean="0">
                <a:solidFill>
                  <a:srgbClr val="000000"/>
                </a:solidFill>
                <a:latin typeface="Times New Roman" pitchFamily="18" charset="0"/>
              </a:rPr>
              <a:t>. </a:t>
            </a:r>
          </a:p>
          <a:p>
            <a:pPr>
              <a:lnSpc>
                <a:spcPct val="80000"/>
              </a:lnSpc>
            </a:pPr>
            <a:r>
              <a:rPr lang="lv-LV" altLang="lv-LV" sz="600" smtClean="0">
                <a:solidFill>
                  <a:srgbClr val="000000"/>
                </a:solidFill>
                <a:latin typeface="Times New Roman" pitchFamily="18" charset="0"/>
              </a:rPr>
              <a:t> </a:t>
            </a:r>
          </a:p>
          <a:p>
            <a:pPr>
              <a:lnSpc>
                <a:spcPct val="80000"/>
              </a:lnSpc>
            </a:pPr>
            <a:r>
              <a:rPr lang="lv-LV" altLang="lv-LV" sz="600" b="1" smtClean="0">
                <a:solidFill>
                  <a:srgbClr val="000000"/>
                </a:solidFill>
                <a:latin typeface="Times New Roman" pitchFamily="18" charset="0"/>
              </a:rPr>
              <a:t>(2) piesaistīts papildus finansējums 47,48 milj. EUR apmērā Latgales plānošanas reģiona pašvaldībām, </a:t>
            </a:r>
            <a:r>
              <a:rPr lang="lv-LV" altLang="lv-LV" sz="600" smtClean="0">
                <a:solidFill>
                  <a:srgbClr val="000000"/>
                </a:solidFill>
                <a:latin typeface="Times New Roman" pitchFamily="18" charset="0"/>
              </a:rPr>
              <a:t>piešķirot virssaistību finansējumu Eiropas Savienības fondu 2007.-2013.gada plānošanas perioda 3.6.1.1.aktivitātes „Nacionālas un reģionālas nozīmes attīstības centru izaugsmes veicināšana līdzsvarotai valsts attīstībai</a:t>
            </a:r>
            <a:r>
              <a:rPr lang="lv-LV" altLang="en-US" sz="600" smtClean="0">
                <a:solidFill>
                  <a:srgbClr val="000000"/>
                </a:solidFill>
                <a:latin typeface="Times New Roman" pitchFamily="18" charset="0"/>
              </a:rPr>
              <a:t>”</a:t>
            </a:r>
            <a:r>
              <a:rPr lang="lv-LV" altLang="lv-LV" sz="600" smtClean="0">
                <a:solidFill>
                  <a:srgbClr val="000000"/>
                </a:solidFill>
                <a:latin typeface="Times New Roman" pitchFamily="18" charset="0"/>
              </a:rPr>
              <a:t> un 3.6.2.1.aktivitātes „Atbalsts novadu pašvaldību kompleksai attīstībai</a:t>
            </a:r>
            <a:r>
              <a:rPr lang="lv-LV" altLang="en-US" sz="600" smtClean="0">
                <a:solidFill>
                  <a:srgbClr val="000000"/>
                </a:solidFill>
                <a:latin typeface="Times New Roman" pitchFamily="18" charset="0"/>
              </a:rPr>
              <a:t>”</a:t>
            </a:r>
            <a:r>
              <a:rPr lang="lv-LV" altLang="lv-LV" sz="600" smtClean="0">
                <a:solidFill>
                  <a:srgbClr val="000000"/>
                </a:solidFill>
                <a:latin typeface="Times New Roman" pitchFamily="18" charset="0"/>
              </a:rPr>
              <a:t> ietvaros.</a:t>
            </a:r>
          </a:p>
          <a:p>
            <a:pPr>
              <a:lnSpc>
                <a:spcPct val="80000"/>
              </a:lnSpc>
            </a:pPr>
            <a:endParaRPr lang="lv-LV" altLang="lv-LV" sz="600" smtClean="0">
              <a:solidFill>
                <a:srgbClr val="000000"/>
              </a:solidFill>
              <a:latin typeface="Times New Roman" pitchFamily="18" charset="0"/>
            </a:endParaRPr>
          </a:p>
          <a:p>
            <a:pPr>
              <a:lnSpc>
                <a:spcPct val="80000"/>
              </a:lnSpc>
            </a:pPr>
            <a:r>
              <a:rPr lang="lv-LV" altLang="lv-LV" sz="600" smtClean="0">
                <a:solidFill>
                  <a:srgbClr val="000000"/>
                </a:solidFill>
                <a:latin typeface="Times New Roman" pitchFamily="18" charset="0"/>
              </a:rPr>
              <a:t>(3) apstiprināts Igaunijas – Latvijas – Krievijas pārrobežu sadarbības programmas 2007.-2013. gadam Eiropas kaimiņattiecību un partnerības instrumenta ietvaros </a:t>
            </a:r>
            <a:r>
              <a:rPr lang="lv-LV" altLang="lv-LV" sz="600" b="1" smtClean="0">
                <a:solidFill>
                  <a:srgbClr val="000000"/>
                </a:solidFill>
                <a:latin typeface="Times New Roman" pitchFamily="18" charset="0"/>
              </a:rPr>
              <a:t>stratēģiskais projekts „Robežšķērsošanas vietas „Vientuļi</a:t>
            </a:r>
            <a:r>
              <a:rPr lang="lv-LV" altLang="en-US" sz="600" b="1" smtClean="0">
                <a:solidFill>
                  <a:srgbClr val="000000"/>
                </a:solidFill>
                <a:latin typeface="Times New Roman" pitchFamily="18" charset="0"/>
              </a:rPr>
              <a:t>”</a:t>
            </a:r>
            <a:r>
              <a:rPr lang="lv-LV" altLang="lv-LV" sz="600" b="1" smtClean="0">
                <a:solidFill>
                  <a:srgbClr val="000000"/>
                </a:solidFill>
                <a:latin typeface="Times New Roman" pitchFamily="18" charset="0"/>
              </a:rPr>
              <a:t> rekonstrukcija un robežšķērsošanas vietas „Bruņiševa</a:t>
            </a:r>
            <a:r>
              <a:rPr lang="lv-LV" altLang="en-US" sz="600" b="1" smtClean="0">
                <a:solidFill>
                  <a:srgbClr val="000000"/>
                </a:solidFill>
                <a:latin typeface="Times New Roman" pitchFamily="18" charset="0"/>
              </a:rPr>
              <a:t>”</a:t>
            </a:r>
            <a:r>
              <a:rPr lang="lv-LV" altLang="lv-LV" sz="600" b="1" smtClean="0">
                <a:solidFill>
                  <a:srgbClr val="000000"/>
                </a:solidFill>
                <a:latin typeface="Times New Roman" pitchFamily="18" charset="0"/>
              </a:rPr>
              <a:t> labiekārtošana</a:t>
            </a:r>
            <a:r>
              <a:rPr lang="lv-LV" altLang="en-US" sz="600" b="1" smtClean="0">
                <a:solidFill>
                  <a:srgbClr val="000000"/>
                </a:solidFill>
                <a:latin typeface="Times New Roman" pitchFamily="18" charset="0"/>
              </a:rPr>
              <a:t>”</a:t>
            </a:r>
            <a:r>
              <a:rPr lang="lv-LV" altLang="ja-JP" sz="600" smtClean="0">
                <a:solidFill>
                  <a:srgbClr val="000000"/>
                </a:solidFill>
                <a:latin typeface="Times New Roman" pitchFamily="18" charset="0"/>
              </a:rPr>
              <a:t>. Īstenojot projektu, līdz 2014.gada beigām paredzēts veikt robežšķērsošanas vietas </a:t>
            </a:r>
            <a:r>
              <a:rPr lang="lv-LV" altLang="en-US" sz="600" smtClean="0">
                <a:solidFill>
                  <a:srgbClr val="000000"/>
                </a:solidFill>
                <a:latin typeface="Times New Roman" pitchFamily="18" charset="0"/>
              </a:rPr>
              <a:t>“</a:t>
            </a:r>
            <a:r>
              <a:rPr lang="lv-LV" altLang="ja-JP" sz="600" smtClean="0">
                <a:solidFill>
                  <a:srgbClr val="000000"/>
                </a:solidFill>
                <a:latin typeface="Times New Roman" pitchFamily="18" charset="0"/>
              </a:rPr>
              <a:t>Vientuļi</a:t>
            </a:r>
            <a:r>
              <a:rPr lang="lv-LV" altLang="en-US" sz="600" smtClean="0">
                <a:solidFill>
                  <a:srgbClr val="000000"/>
                </a:solidFill>
                <a:latin typeface="Times New Roman" pitchFamily="18" charset="0"/>
              </a:rPr>
              <a:t>”</a:t>
            </a:r>
            <a:r>
              <a:rPr lang="lv-LV" altLang="ja-JP" sz="600" smtClean="0">
                <a:solidFill>
                  <a:srgbClr val="000000"/>
                </a:solidFill>
                <a:latin typeface="Times New Roman" pitchFamily="18" charset="0"/>
              </a:rPr>
              <a:t> rekonstrukcijas 1.kārtu un 2.kārtu. Projekta vadošais partneris – VAS „Valsts nekustamie īpašumi</a:t>
            </a:r>
            <a:r>
              <a:rPr lang="lv-LV" altLang="en-US" sz="600" smtClean="0">
                <a:solidFill>
                  <a:srgbClr val="000000"/>
                </a:solidFill>
                <a:latin typeface="Times New Roman" pitchFamily="18" charset="0"/>
              </a:rPr>
              <a:t>”</a:t>
            </a:r>
            <a:r>
              <a:rPr lang="lv-LV" altLang="ja-JP" sz="600" smtClean="0">
                <a:solidFill>
                  <a:srgbClr val="000000"/>
                </a:solidFill>
                <a:latin typeface="Times New Roman" pitchFamily="18" charset="0"/>
              </a:rPr>
              <a:t>, projekta parteri – </a:t>
            </a:r>
            <a:r>
              <a:rPr lang="lv-LV" altLang="en-US" sz="600" smtClean="0">
                <a:solidFill>
                  <a:srgbClr val="000000"/>
                </a:solidFill>
                <a:latin typeface="Times New Roman" pitchFamily="18" charset="0"/>
              </a:rPr>
              <a:t>“</a:t>
            </a:r>
            <a:r>
              <a:rPr lang="lv-LV" altLang="ja-JP" sz="600" smtClean="0">
                <a:solidFill>
                  <a:srgbClr val="000000"/>
                </a:solidFill>
                <a:latin typeface="Times New Roman" pitchFamily="18" charset="0"/>
              </a:rPr>
              <a:t>Rosgraņica</a:t>
            </a:r>
            <a:r>
              <a:rPr lang="lv-LV" altLang="en-US" sz="600" smtClean="0">
                <a:solidFill>
                  <a:srgbClr val="000000"/>
                </a:solidFill>
                <a:latin typeface="Times New Roman" pitchFamily="18" charset="0"/>
              </a:rPr>
              <a:t>”</a:t>
            </a:r>
            <a:r>
              <a:rPr lang="lv-LV" altLang="ja-JP" sz="600" smtClean="0">
                <a:solidFill>
                  <a:srgbClr val="000000"/>
                </a:solidFill>
                <a:latin typeface="Times New Roman" pitchFamily="18" charset="0"/>
              </a:rPr>
              <a:t> un </a:t>
            </a:r>
            <a:r>
              <a:rPr lang="lv-LV" altLang="en-US" sz="600" smtClean="0">
                <a:solidFill>
                  <a:srgbClr val="000000"/>
                </a:solidFill>
                <a:latin typeface="Times New Roman" pitchFamily="18" charset="0"/>
              </a:rPr>
              <a:t>“</a:t>
            </a:r>
            <a:r>
              <a:rPr lang="lv-LV" altLang="ja-JP" sz="600" smtClean="0">
                <a:solidFill>
                  <a:srgbClr val="000000"/>
                </a:solidFill>
                <a:latin typeface="Times New Roman" pitchFamily="18" charset="0"/>
              </a:rPr>
              <a:t>Rosgranstroj</a:t>
            </a:r>
            <a:r>
              <a:rPr lang="lv-LV" altLang="en-US" sz="600" smtClean="0">
                <a:solidFill>
                  <a:srgbClr val="000000"/>
                </a:solidFill>
                <a:latin typeface="Times New Roman" pitchFamily="18" charset="0"/>
              </a:rPr>
              <a:t>”</a:t>
            </a:r>
            <a:r>
              <a:rPr lang="lv-LV" altLang="ja-JP" sz="600" smtClean="0">
                <a:solidFill>
                  <a:srgbClr val="000000"/>
                </a:solidFill>
                <a:latin typeface="Times New Roman" pitchFamily="18" charset="0"/>
              </a:rPr>
              <a:t>. Rekonstrukcijai piesaistītais finansējums ir 7,1 milj. EUR. Ir izsludināta iepirkuma procedūra būvniecības iepirkumiem;</a:t>
            </a:r>
          </a:p>
          <a:p>
            <a:pPr>
              <a:lnSpc>
                <a:spcPct val="80000"/>
              </a:lnSpc>
            </a:pPr>
            <a:r>
              <a:rPr lang="lv-LV" altLang="lv-LV" sz="600" smtClean="0">
                <a:solidFill>
                  <a:srgbClr val="000000"/>
                </a:solidFill>
                <a:latin typeface="Times New Roman" pitchFamily="18" charset="0"/>
              </a:rPr>
              <a:t>(4) Lauku atbalsta dienestā projektu pieņemšanas 8.kārtā Lauku attīstības programmas 2007.-2013.gadam pasākumā „Atbalsts uzņēmumu radīšanai un attīstībai</a:t>
            </a:r>
            <a:r>
              <a:rPr lang="lv-LV" altLang="en-US" sz="600" smtClean="0">
                <a:solidFill>
                  <a:srgbClr val="000000"/>
                </a:solidFill>
                <a:latin typeface="Times New Roman" pitchFamily="18" charset="0"/>
              </a:rPr>
              <a:t>”</a:t>
            </a:r>
            <a:r>
              <a:rPr lang="lv-LV" altLang="lv-LV" sz="600" smtClean="0">
                <a:solidFill>
                  <a:srgbClr val="000000"/>
                </a:solidFill>
                <a:latin typeface="Times New Roman" pitchFamily="18" charset="0"/>
              </a:rPr>
              <a:t> </a:t>
            </a:r>
            <a:r>
              <a:rPr lang="lv-LV" altLang="lv-LV" sz="600" b="1" smtClean="0">
                <a:solidFill>
                  <a:srgbClr val="000000"/>
                </a:solidFill>
                <a:latin typeface="Times New Roman" pitchFamily="18" charset="0"/>
              </a:rPr>
              <a:t>Latgales reģionā iesniegti 350 projekti par kopējo publisko finansējumu 22 625 986,46 EUR, no kuriem tiek realizēti 166 projekti ar kopējo publisko finansējumu 10 501 765,56 EUR</a:t>
            </a:r>
            <a:r>
              <a:rPr lang="lv-LV" altLang="lv-LV" sz="600" smtClean="0">
                <a:solidFill>
                  <a:srgbClr val="000000"/>
                </a:solidFill>
                <a:latin typeface="Times New Roman" pitchFamily="18" charset="0"/>
              </a:rPr>
              <a:t>. Lauku atbalsta dienestā projektu pieņemšanas 9.kārtā Lauku attīstības programmas 2007.-2013.gadam pasākumā „Atbalsts uzņēmumu radīšanai un attīstībai</a:t>
            </a:r>
            <a:r>
              <a:rPr lang="lv-LV" altLang="en-US" sz="600" smtClean="0">
                <a:solidFill>
                  <a:srgbClr val="000000"/>
                </a:solidFill>
                <a:latin typeface="Times New Roman" pitchFamily="18" charset="0"/>
              </a:rPr>
              <a:t>”</a:t>
            </a:r>
            <a:r>
              <a:rPr lang="lv-LV" altLang="lv-LV" sz="600" smtClean="0">
                <a:solidFill>
                  <a:srgbClr val="000000"/>
                </a:solidFill>
                <a:latin typeface="Times New Roman" pitchFamily="18" charset="0"/>
              </a:rPr>
              <a:t> Latgales reģionā iesniegti 24 projekti par kopējo publisko finansējumu 203 734,09 EUR, no kuriem tiek realizēti 21 projekti ar kopējo publisko finansējumu 187 826,89 EUR;</a:t>
            </a:r>
          </a:p>
          <a:p>
            <a:pPr>
              <a:lnSpc>
                <a:spcPct val="80000"/>
              </a:lnSpc>
            </a:pPr>
            <a:r>
              <a:rPr lang="lv-LV" altLang="lv-LV" sz="600" smtClean="0">
                <a:solidFill>
                  <a:srgbClr val="000000"/>
                </a:solidFill>
                <a:latin typeface="Times New Roman" pitchFamily="18" charset="0"/>
              </a:rPr>
              <a:t>(5) 2012.gadā ir apgūti finanšu līdzekļi 9,07 milj. EUR apmērā Latgales vietējo autoceļu un sliktā grants seguma atjaunošanai 160,84 km kopgarumā. Vienlaikus 2012.g. 28.augustā </a:t>
            </a:r>
            <a:r>
              <a:rPr lang="lv-LV" altLang="lv-LV" sz="600" b="1" smtClean="0">
                <a:solidFill>
                  <a:srgbClr val="000000"/>
                </a:solidFill>
                <a:latin typeface="Times New Roman" pitchFamily="18" charset="0"/>
              </a:rPr>
              <a:t>valdība atbalstīja papildus finanšu līdzekļu piešķiršanu – 1,8 milj. EUR apmērā Latgales vietējo autoceļu (V678, V841, V751, V739 un V762) sliktā grants seguma atjaunošanai</a:t>
            </a:r>
            <a:r>
              <a:rPr lang="lv-LV" altLang="lv-LV" sz="600" smtClean="0">
                <a:solidFill>
                  <a:srgbClr val="000000"/>
                </a:solidFill>
                <a:latin typeface="Times New Roman" pitchFamily="18" charset="0"/>
              </a:rPr>
              <a:t>, kā arī 319 tūkst. EUR apmērā Kārsavas novada pašvaldībai Kārsavas vidusskolas ēku renovācijai un 182 tūkst. EUR Dagdas novada pašvaldībai siltumapgādes sistēmas ārkārtas situācijas novēršanai un siltumtrases izbūvei;</a:t>
            </a:r>
          </a:p>
          <a:p>
            <a:pPr>
              <a:lnSpc>
                <a:spcPct val="80000"/>
              </a:lnSpc>
            </a:pPr>
            <a:r>
              <a:rPr lang="lv-LV" altLang="lv-LV" sz="600" smtClean="0">
                <a:solidFill>
                  <a:srgbClr val="000000"/>
                </a:solidFill>
                <a:latin typeface="Times New Roman" pitchFamily="18" charset="0"/>
              </a:rPr>
              <a:t>(6) tika noslēgtas vienošanās ar Baltkrievijas Republiku un Krievijas Federāciju par pierobežas teritoriju iedzīvotāju savstarpējo braucienu vienkāršošanu, veicinot personīgos kontaktus, sekmējot savstarpējo sociālo un kultūras apmaiņu, kā arī reģionālo sadarbību. </a:t>
            </a:r>
          </a:p>
          <a:p>
            <a:pPr>
              <a:lnSpc>
                <a:spcPct val="80000"/>
              </a:lnSpc>
            </a:pPr>
            <a:r>
              <a:rPr lang="lv-LV" altLang="lv-LV" sz="600" smtClean="0">
                <a:solidFill>
                  <a:srgbClr val="000000"/>
                </a:solidFill>
                <a:latin typeface="Times New Roman" pitchFamily="18" charset="0"/>
              </a:rPr>
              <a:t>Kopumā vienošanās ar Baltkrievijas Republiku un Krievijas Federāciju par pierobežas teritoriju iedzīvotāju savstarpējo braucienu vienkāršošanu pozitīvi ietekmē šo teritoriju iedzīvotāju mobilitāti un pašvaldību attīstību;</a:t>
            </a:r>
          </a:p>
          <a:p>
            <a:pPr>
              <a:lnSpc>
                <a:spcPct val="80000"/>
              </a:lnSpc>
            </a:pPr>
            <a:r>
              <a:rPr lang="lv-LV" altLang="lv-LV" sz="600" smtClean="0">
                <a:solidFill>
                  <a:srgbClr val="000000"/>
                </a:solidFill>
                <a:latin typeface="Times New Roman" pitchFamily="18" charset="0"/>
              </a:rPr>
              <a:t>(7) tika </a:t>
            </a:r>
            <a:r>
              <a:rPr lang="lv-LV" altLang="lv-LV" sz="600" b="1" smtClean="0">
                <a:solidFill>
                  <a:srgbClr val="000000"/>
                </a:solidFill>
                <a:latin typeface="Times New Roman" pitchFamily="18" charset="0"/>
              </a:rPr>
              <a:t>rekonstruēta Valsts policijas Latgales reģiona pārvaldes ēka Daugavpils cietoksnī</a:t>
            </a:r>
            <a:r>
              <a:rPr lang="lv-LV" altLang="lv-LV" sz="600" smtClean="0">
                <a:solidFill>
                  <a:srgbClr val="000000"/>
                </a:solidFill>
                <a:latin typeface="Times New Roman" pitchFamily="18" charset="0"/>
              </a:rPr>
              <a:t>, kas ir Eiropas mēroga vēstures un arhitektūras piemineklis. Rekonstruējamo ēku arhitektoniskais risinājums veidots, maksimāli cenšoties saglabāt to autentiskumu, tajā pašā laikā policija nodrošināta ar Eiropas prasībām atbilstošām telpām;</a:t>
            </a:r>
          </a:p>
          <a:p>
            <a:pPr>
              <a:lnSpc>
                <a:spcPct val="80000"/>
              </a:lnSpc>
            </a:pPr>
            <a:r>
              <a:rPr lang="lv-LV" altLang="lv-LV" sz="600" b="1" smtClean="0">
                <a:solidFill>
                  <a:srgbClr val="000000"/>
                </a:solidFill>
                <a:latin typeface="Times New Roman" pitchFamily="18" charset="0"/>
              </a:rPr>
              <a:t>(8) ar LLKC atbalstu tika organizētas jauniešu mācības</a:t>
            </a:r>
            <a:r>
              <a:rPr lang="lv-LV" altLang="lv-LV" sz="600" smtClean="0">
                <a:solidFill>
                  <a:srgbClr val="000000"/>
                </a:solidFill>
                <a:latin typeface="Times New Roman" pitchFamily="18" charset="0"/>
              </a:rPr>
              <a:t> (palīdzība biznesa ideju formulēšanā, biznesa aprēķinos, idejas īstenošanā), kuru rezultātā tika izstrādāti biznesa plāni un daži jaunieši uzsāka uzņēmējdarbību (nodibināts uzņēmums, iegūts finansējums). Piem., SIA „Modes salons „LAGU</a:t>
            </a:r>
            <a:r>
              <a:rPr lang="lv-LV" altLang="en-US" sz="600" smtClean="0">
                <a:solidFill>
                  <a:srgbClr val="000000"/>
                </a:solidFill>
                <a:latin typeface="Times New Roman" pitchFamily="18" charset="0"/>
              </a:rPr>
              <a:t>””</a:t>
            </a:r>
            <a:r>
              <a:rPr lang="lv-LV" altLang="lv-LV" sz="600" smtClean="0">
                <a:solidFill>
                  <a:srgbClr val="000000"/>
                </a:solidFill>
                <a:latin typeface="Times New Roman" pitchFamily="18" charset="0"/>
              </a:rPr>
              <a:t> izveidots pēc piedalīšanās pasākumā jauniešiem, kura ietvaros ar LLKC konsultantu palīdzību tika sagatavots un Lauku attīstības programmas 2007.-2013.gadam pasākumā „Atbalsts uzņēmumu radīšanai un attīstībai</a:t>
            </a:r>
            <a:r>
              <a:rPr lang="lv-LV" altLang="en-US" sz="600" smtClean="0">
                <a:solidFill>
                  <a:srgbClr val="000000"/>
                </a:solidFill>
                <a:latin typeface="Times New Roman" pitchFamily="18" charset="0"/>
              </a:rPr>
              <a:t>”</a:t>
            </a:r>
            <a:r>
              <a:rPr lang="lv-LV" altLang="lv-LV" sz="600" smtClean="0">
                <a:solidFill>
                  <a:srgbClr val="000000"/>
                </a:solidFill>
                <a:latin typeface="Times New Roman" pitchFamily="18" charset="0"/>
              </a:rPr>
              <a:t> iesniegts projekta pieteikums. Mācībās iegūtas zināšanas, t.sk. par uzņēmuma izveidi, grāmatvedību, mārketingu u.c. Konkurss deva iespēju iegūt naudas balvu – finansiālu atbalstu, kuru iespējams ieguldīt plānotās uzņēmējdarbības uzsākšanai;</a:t>
            </a:r>
          </a:p>
          <a:p>
            <a:pPr>
              <a:lnSpc>
                <a:spcPct val="80000"/>
              </a:lnSpc>
            </a:pPr>
            <a:r>
              <a:rPr lang="lv-LV" altLang="lv-LV" sz="600" smtClean="0">
                <a:solidFill>
                  <a:srgbClr val="000000"/>
                </a:solidFill>
                <a:latin typeface="Times New Roman" pitchFamily="18" charset="0"/>
              </a:rPr>
              <a:t>(9) lai mazinātu esošos stereotipus par Latgali un popularizētu tās pozitīvu potenciālu, pēc VARAM pasūtījuma </a:t>
            </a:r>
            <a:r>
              <a:rPr lang="lv-LV" altLang="lv-LV" sz="600" b="1" smtClean="0">
                <a:solidFill>
                  <a:srgbClr val="000000"/>
                </a:solidFill>
                <a:latin typeface="Times New Roman" pitchFamily="18" charset="0"/>
              </a:rPr>
              <a:t>tika uzņemtas divas filmas par Latgales reģionu</a:t>
            </a:r>
            <a:r>
              <a:rPr lang="lv-LV" altLang="lv-LV" sz="600" smtClean="0">
                <a:solidFill>
                  <a:srgbClr val="000000"/>
                </a:solidFill>
                <a:latin typeface="Times New Roman" pitchFamily="18" charset="0"/>
              </a:rPr>
              <a:t>. Ņemot vērā Latgales reģiona nelabvēlīgo sociāli ekonomisko situāciju (bezdarbs, slikta sasniedzamība, zema pakalpojumu kvalitāte utt.), filmas tiek fokusētas uz veiksmes stāstiem, rīcības cilvēkiem, kas strādā ar izciliem sasniegumiem, kā arī uz Latgales identitāti. Filmu uzdevums nav sniegt „informatīvu apskatu</a:t>
            </a:r>
            <a:r>
              <a:rPr lang="lv-LV" altLang="en-US" sz="600" smtClean="0">
                <a:solidFill>
                  <a:srgbClr val="000000"/>
                </a:solidFill>
                <a:latin typeface="Times New Roman" pitchFamily="18" charset="0"/>
              </a:rPr>
              <a:t>”</a:t>
            </a:r>
            <a:r>
              <a:rPr lang="lv-LV" altLang="lv-LV" sz="600" smtClean="0">
                <a:solidFill>
                  <a:srgbClr val="000000"/>
                </a:solidFill>
                <a:latin typeface="Times New Roman" pitchFamily="18" charset="0"/>
              </a:rPr>
              <a:t> par Latgali, bet radīt vēlmi līdzdarboties un uzņemties atbildību par Latgali, iedvesmojot un uzmundrinot vietējos iedzīvotājus.</a:t>
            </a:r>
          </a:p>
        </p:txBody>
      </p:sp>
      <p:sp>
        <p:nvSpPr>
          <p:cNvPr id="17412" name="Slide Number Placeholder 3"/>
          <p:cNvSpPr>
            <a:spLocks noGrp="1"/>
          </p:cNvSpPr>
          <p:nvPr>
            <p:ph type="sldNum" sz="quarter" idx="5"/>
          </p:nvPr>
        </p:nvSpPr>
        <p:spPr bwMode="auto">
          <a:noFill/>
          <a:ln>
            <a:miter lim="800000"/>
            <a:headEnd/>
            <a:tailEnd/>
          </a:ln>
        </p:spPr>
        <p:txBody>
          <a:bodyPr/>
          <a:lstStyle/>
          <a:p>
            <a:fld id="{DC608773-0FD0-4723-839F-C744323B1A6B}" type="slidenum">
              <a:rPr lang="en-US" altLang="lv-LV"/>
              <a:pPr/>
              <a:t>13</a:t>
            </a:fld>
            <a:endParaRPr lang="en-US" altLang="lv-LV"/>
          </a:p>
        </p:txBody>
      </p:sp>
    </p:spTree>
    <p:extLst>
      <p:ext uri="{BB962C8B-B14F-4D97-AF65-F5344CB8AC3E}">
        <p14:creationId xmlns:p14="http://schemas.microsoft.com/office/powerpoint/2010/main" val="105221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lv-LV" smtClean="0"/>
          </a:p>
        </p:txBody>
      </p:sp>
      <p:sp>
        <p:nvSpPr>
          <p:cNvPr id="23556" name="Slide Number Placeholder 3"/>
          <p:cNvSpPr>
            <a:spLocks noGrp="1"/>
          </p:cNvSpPr>
          <p:nvPr>
            <p:ph type="sldNum" sz="quarter" idx="5"/>
          </p:nvPr>
        </p:nvSpPr>
        <p:spPr bwMode="auto">
          <a:noFill/>
          <a:ln>
            <a:miter lim="800000"/>
            <a:headEnd/>
            <a:tailEnd/>
          </a:ln>
        </p:spPr>
        <p:txBody>
          <a:bodyPr/>
          <a:lstStyle/>
          <a:p>
            <a:fld id="{6B4E7BE8-61DB-419E-9C36-1E5A738834E6}" type="slidenum">
              <a:rPr lang="lv-LV" altLang="lv-LV"/>
              <a:pPr/>
              <a:t>17</a:t>
            </a:fld>
            <a:endParaRPr lang="lv-LV" altLang="lv-LV"/>
          </a:p>
        </p:txBody>
      </p:sp>
    </p:spTree>
    <p:extLst>
      <p:ext uri="{BB962C8B-B14F-4D97-AF65-F5344CB8AC3E}">
        <p14:creationId xmlns:p14="http://schemas.microsoft.com/office/powerpoint/2010/main" val="1150696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5"/>
          <p:cNvSpPr>
            <a:spLocks noGrp="1" noChangeArrowheads="1"/>
          </p:cNvSpPr>
          <p:nvPr>
            <p:ph type="sldNum" idx="10"/>
          </p:nvPr>
        </p:nvSpPr>
        <p:spPr/>
        <p:txBody>
          <a:bodyPr/>
          <a:lstStyle>
            <a:lvl1pPr>
              <a:defRPr/>
            </a:lvl1pPr>
          </a:lstStyle>
          <a:p>
            <a:fld id="{DB1CFE1B-5B17-43EB-8A94-FDECA7359F33}" type="slidenum">
              <a:rPr lang="ru-RU" altLang="lv-LV"/>
              <a:pPr/>
              <a:t>‹#›</a:t>
            </a:fld>
            <a:endParaRPr lang="ru-RU" altLang="lv-LV"/>
          </a:p>
        </p:txBody>
      </p:sp>
    </p:spTree>
    <p:extLst>
      <p:ext uri="{BB962C8B-B14F-4D97-AF65-F5344CB8AC3E}">
        <p14:creationId xmlns:p14="http://schemas.microsoft.com/office/powerpoint/2010/main" val="102033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7CFE5AE2-2B15-4615-85AF-49883BF8AD88}" type="slidenum">
              <a:rPr lang="en-US" altLang="lv-LV"/>
              <a:pPr/>
              <a:t>‹#›</a:t>
            </a:fld>
            <a:endParaRPr lang="en-US" alt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873CF20C-D32A-460B-8C51-E97A6DFCC9DB}" type="slidenum">
              <a:rPr lang="en-US" altLang="lv-LV"/>
              <a:pPr/>
              <a:t>‹#›</a:t>
            </a:fld>
            <a:endParaRPr lang="en-US" alt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49CDE39D-8F0B-45C2-B284-6348CF245DBC}" type="slidenum">
              <a:rPr lang="en-US" altLang="lv-LV"/>
              <a:pPr/>
              <a:t>‹#›</a:t>
            </a:fld>
            <a:endParaRPr lang="en-US" alt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fld id="{F0F7ADB9-A7C3-477E-B6F9-70F711F5DC88}" type="slidenum">
              <a:rPr lang="en-US" altLang="lv-LV"/>
              <a:pPr/>
              <a:t>‹#›</a:t>
            </a:fld>
            <a:endParaRPr lang="en-US" alt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662A839F-118B-4399-B4D1-30927CC85594}" type="slidenum">
              <a:rPr lang="en-US" altLang="lv-LV"/>
              <a:pPr/>
              <a:t>‹#›</a:t>
            </a:fld>
            <a:endParaRPr lang="en-US" alt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AE8030FF-392C-4FD9-ADFF-0F3FCE772536}" type="slidenum">
              <a:rPr lang="en-US" altLang="lv-LV"/>
              <a:pPr/>
              <a:t>‹#›</a:t>
            </a:fld>
            <a:endParaRPr lang="en-US" alt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A05DB15F-BF7C-4471-A255-65C22310E6AF}" type="slidenum">
              <a:rPr lang="en-US" altLang="lv-LV"/>
              <a:pPr/>
              <a:t>‹#›</a:t>
            </a:fld>
            <a:endParaRPr lang="en-US" alt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621463"/>
            <a:ext cx="9144000" cy="246062"/>
          </a:xfrm>
          <a:prstGeom prst="rect">
            <a:avLst/>
          </a:prstGeom>
          <a:noFill/>
          <a:ln w="9525">
            <a:noFill/>
            <a:miter lim="800000"/>
            <a:headEnd/>
            <a:tailEnd/>
          </a:ln>
        </p:spPr>
      </p:pic>
      <p:pic>
        <p:nvPicPr>
          <p:cNvPr id="5" name="Picture 6"/>
          <p:cNvPicPr>
            <a:picLocks noChangeAspect="1"/>
          </p:cNvPicPr>
          <p:nvPr userDrawn="1"/>
        </p:nvPicPr>
        <p:blipFill>
          <a:blip r:embed="rId3" cstate="print"/>
          <a:srcRect/>
          <a:stretch>
            <a:fillRect/>
          </a:stretch>
        </p:blipFill>
        <p:spPr bwMode="auto">
          <a:xfrm>
            <a:off x="2682875" y="0"/>
            <a:ext cx="3778250" cy="4165600"/>
          </a:xfrm>
          <a:prstGeom prst="rect">
            <a:avLst/>
          </a:prstGeom>
          <a:noFill/>
          <a:ln w="9525">
            <a:noFill/>
            <a:miter lim="800000"/>
            <a:headEnd/>
            <a:tailEnd/>
          </a:ln>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smtClean="0">
                <a:solidFill>
                  <a:srgbClr val="898989"/>
                </a:solidFill>
              </a:defRPr>
            </a:lvl1pPr>
          </a:lstStyle>
          <a:p>
            <a:pPr>
              <a:defRPr/>
            </a:pPr>
            <a:fld id="{E9880DF4-A79D-492A-B5DF-F071493572EB}" type="datetime1">
              <a:rPr lang="en-US" altLang="lv-LV"/>
              <a:pPr>
                <a:defRPr/>
              </a:pPr>
              <a:t>11/26/2015</a:t>
            </a:fld>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fld id="{96C2F947-49D9-4B14-A7EA-AAE8EB456254}"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anose="020B0600070205080204"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S PGothic" panose="020B0600070205080204" pitchFamily="34" charset="-128"/>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anose="020B0600070205080204"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anose="020B0600070205080204"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anose="020B0600070205080204"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anose="020B0600070205080204"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stlat.e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536730"/>
            <a:ext cx="7772400" cy="960438"/>
          </a:xfrm>
        </p:spPr>
        <p:txBody>
          <a:bodyPr>
            <a:noAutofit/>
          </a:bodyPr>
          <a:lstStyle/>
          <a:p>
            <a:r>
              <a:rPr lang="lv-LV" altLang="lv-LV" sz="2400" dirty="0" smtClean="0">
                <a:latin typeface="Calibri" panose="020F0502020204030204" pitchFamily="34" charset="0"/>
                <a:ea typeface="MS PGothic" pitchFamily="34" charset="-128"/>
              </a:rPr>
              <a:t>Atbalsta iespējas tūrisma attīstībai Latgales plānošanas reģionā</a:t>
            </a:r>
            <a:br>
              <a:rPr lang="lv-LV" altLang="lv-LV" sz="2400" dirty="0" smtClean="0">
                <a:latin typeface="Calibri" panose="020F0502020204030204" pitchFamily="34" charset="0"/>
                <a:ea typeface="MS PGothic" pitchFamily="34" charset="-128"/>
              </a:rPr>
            </a:br>
            <a:endParaRPr lang="lv-LV" altLang="lv-LV" sz="2400" dirty="0" smtClean="0">
              <a:latin typeface="Calibri" panose="020F0502020204030204" pitchFamily="34" charset="0"/>
              <a:ea typeface="MS PGothic"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045616" y="215153"/>
            <a:ext cx="6641184" cy="840649"/>
          </a:xfrm>
        </p:spPr>
        <p:txBody>
          <a:bodyPr>
            <a:normAutofit/>
          </a:bodyPr>
          <a:lstStyle/>
          <a:p>
            <a:pPr algn="ctr"/>
            <a:r>
              <a:rPr lang="lv-LV" sz="2000" dirty="0" smtClean="0">
                <a:solidFill>
                  <a:srgbClr val="002060"/>
                </a:solidFill>
                <a:latin typeface="Arial Black" pitchFamily="34" charset="0"/>
              </a:rPr>
              <a:t>Pārrobežu sadarbības programmas 2014.-2020.gadam : </a:t>
            </a:r>
            <a:r>
              <a:rPr lang="lv-LV" sz="2000" dirty="0" smtClean="0">
                <a:solidFill>
                  <a:srgbClr val="A20000"/>
                </a:solidFill>
                <a:latin typeface="Arial Black" pitchFamily="34" charset="0"/>
              </a:rPr>
              <a:t>teritorija, finansējums, konkursi</a:t>
            </a:r>
            <a:endParaRPr lang="lv-LV" sz="2000" dirty="0" smtClean="0">
              <a:solidFill>
                <a:srgbClr val="A20000"/>
              </a:solidFill>
            </a:endParaRPr>
          </a:p>
        </p:txBody>
      </p:sp>
      <p:sp>
        <p:nvSpPr>
          <p:cNvPr id="17413" name="Slide Number Placeholder 5"/>
          <p:cNvSpPr>
            <a:spLocks noGrp="1"/>
          </p:cNvSpPr>
          <p:nvPr>
            <p:ph type="sldNum" sz="quarter" idx="13"/>
          </p:nvPr>
        </p:nvSpPr>
        <p:spPr bwMode="auto">
          <a:noFill/>
          <a:ln>
            <a:miter lim="800000"/>
            <a:headEnd/>
            <a:tailEnd/>
          </a:ln>
        </p:spPr>
        <p:txBody>
          <a:bodyPr/>
          <a:lstStyle/>
          <a:p>
            <a:fld id="{22A26FFA-756D-43FD-8BE8-28809D670285}" type="slidenum">
              <a:rPr lang="en-US" altLang="en-US" smtClean="0"/>
              <a:pPr/>
              <a:t>10</a:t>
            </a:fld>
            <a:endParaRPr lang="en-US" altLang="en-US" smtClean="0"/>
          </a:p>
        </p:txBody>
      </p:sp>
      <p:graphicFrame>
        <p:nvGraphicFramePr>
          <p:cNvPr id="7" name="Content Placeholder 5"/>
          <p:cNvGraphicFramePr>
            <a:graphicFrameLocks/>
          </p:cNvGraphicFramePr>
          <p:nvPr>
            <p:extLst/>
          </p:nvPr>
        </p:nvGraphicFramePr>
        <p:xfrm>
          <a:off x="272955" y="1295400"/>
          <a:ext cx="8566245" cy="5166360"/>
        </p:xfrm>
        <a:graphic>
          <a:graphicData uri="http://schemas.openxmlformats.org/drawingml/2006/table">
            <a:tbl>
              <a:tblPr/>
              <a:tblGrid>
                <a:gridCol w="2771903"/>
                <a:gridCol w="2083323"/>
                <a:gridCol w="1621411"/>
                <a:gridCol w="2089608"/>
              </a:tblGrid>
              <a:tr h="817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500" b="1" i="0" u="none" strike="noStrike" cap="none" normalizeH="0" baseline="0" dirty="0" smtClean="0">
                        <a:ln>
                          <a:noFill/>
                        </a:ln>
                        <a:solidFill>
                          <a:srgbClr val="FFFFFF"/>
                        </a:solidFill>
                        <a:effectLst/>
                        <a:latin typeface="Arial Black" pitchFamily="34" charset="0"/>
                        <a:ea typeface="Lucida Sans Unicode"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500" b="1" i="0" u="none" strike="noStrike" cap="none" normalizeH="0" baseline="0" dirty="0" smtClean="0">
                          <a:ln>
                            <a:noFill/>
                          </a:ln>
                          <a:solidFill>
                            <a:srgbClr val="FFFFFF"/>
                          </a:solidFill>
                          <a:effectLst/>
                          <a:latin typeface="Arial Black" pitchFamily="34" charset="0"/>
                          <a:ea typeface="Lucida Sans Unicode" pitchFamily="34" charset="0"/>
                          <a:cs typeface="Arial" panose="020B0604020202020204" pitchFamily="34" charset="0"/>
                        </a:rPr>
                        <a:t>Programma</a:t>
                      </a:r>
                      <a:endParaRPr kumimoji="0" lang="en-US" sz="1500" b="1" i="0" u="none" strike="noStrike" cap="none" normalizeH="0" baseline="0" dirty="0" smtClean="0">
                        <a:ln>
                          <a:noFill/>
                        </a:ln>
                        <a:solidFill>
                          <a:srgbClr val="FFFFFF"/>
                        </a:solidFill>
                        <a:effectLst/>
                        <a:latin typeface="Arial Black" pitchFamily="34" charset="0"/>
                        <a:ea typeface="Lucida Sans Unicode"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63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500" b="1" i="0" u="none" strike="noStrike" cap="none" normalizeH="0" baseline="0" dirty="0" smtClean="0">
                        <a:ln>
                          <a:noFill/>
                        </a:ln>
                        <a:solidFill>
                          <a:srgbClr val="FFFFFF"/>
                        </a:solidFill>
                        <a:effectLst/>
                        <a:latin typeface="Arial Black" pitchFamily="34" charset="0"/>
                        <a:ea typeface="Lucida Sans Unicode"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500" b="1" i="0" u="none" strike="noStrike" cap="none" normalizeH="0" baseline="0" dirty="0" smtClean="0">
                          <a:ln>
                            <a:noFill/>
                          </a:ln>
                          <a:solidFill>
                            <a:srgbClr val="FFFFFF"/>
                          </a:solidFill>
                          <a:effectLst/>
                          <a:latin typeface="Arial Black" pitchFamily="34" charset="0"/>
                          <a:ea typeface="Lucida Sans Unicode" pitchFamily="34" charset="0"/>
                          <a:cs typeface="Arial" panose="020B0604020202020204" pitchFamily="34" charset="0"/>
                        </a:rPr>
                        <a:t>Attiecināmā teritorija Latvijā </a:t>
                      </a:r>
                      <a:endParaRPr kumimoji="0" lang="en-US" sz="1500" b="1" i="0" u="none" strike="noStrike" cap="none" normalizeH="0" baseline="0" dirty="0" smtClean="0">
                        <a:ln>
                          <a:noFill/>
                        </a:ln>
                        <a:solidFill>
                          <a:srgbClr val="FFFFFF"/>
                        </a:solidFill>
                        <a:effectLst/>
                        <a:latin typeface="Arial Black" pitchFamily="34" charset="0"/>
                        <a:ea typeface="Lucida Sans Unicode"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63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500" b="1" i="0" u="none" strike="noStrike" cap="none" normalizeH="0" baseline="0" smtClean="0">
                          <a:ln>
                            <a:noFill/>
                          </a:ln>
                          <a:solidFill>
                            <a:srgbClr val="FFFFFF"/>
                          </a:solidFill>
                          <a:effectLst/>
                          <a:latin typeface="Arial Black" pitchFamily="34" charset="0"/>
                          <a:ea typeface="Lucida Sans Unicode" pitchFamily="34" charset="0"/>
                          <a:cs typeface="Arial" panose="020B0604020202020204" pitchFamily="34" charset="0"/>
                        </a:rPr>
                        <a:t>Kopējais finansējums </a:t>
                      </a:r>
                      <a:r>
                        <a:rPr kumimoji="0" lang="lv-LV" sz="1500" b="1" i="0" u="none" strike="noStrike" cap="none" normalizeH="0" baseline="0" dirty="0" smtClean="0">
                          <a:ln>
                            <a:noFill/>
                          </a:ln>
                          <a:solidFill>
                            <a:srgbClr val="FFFFFF"/>
                          </a:solidFill>
                          <a:effectLst/>
                          <a:latin typeface="Arial Black" pitchFamily="34" charset="0"/>
                          <a:ea typeface="Lucida Sans Unicode" pitchFamily="34" charset="0"/>
                          <a:cs typeface="Arial" panose="020B0604020202020204" pitchFamily="34" charset="0"/>
                        </a:rPr>
                        <a:t>projektiem (EUR)</a:t>
                      </a:r>
                      <a:endParaRPr kumimoji="0" lang="en-US" sz="1500" b="1" i="0" u="none" strike="noStrike" cap="none" normalizeH="0" baseline="0" dirty="0" smtClean="0">
                        <a:ln>
                          <a:noFill/>
                        </a:ln>
                        <a:solidFill>
                          <a:srgbClr val="FFFFFF"/>
                        </a:solidFill>
                        <a:effectLst/>
                        <a:latin typeface="Arial Black" pitchFamily="34" charset="0"/>
                        <a:ea typeface="Lucida Sans Unicode"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63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500" b="1" i="0" u="none" strike="noStrike" cap="none" normalizeH="0" baseline="0" dirty="0" smtClean="0">
                          <a:ln>
                            <a:noFill/>
                          </a:ln>
                          <a:solidFill>
                            <a:srgbClr val="FFFFFF"/>
                          </a:solidFill>
                          <a:effectLst/>
                          <a:latin typeface="Arial Black" pitchFamily="34" charset="0"/>
                          <a:ea typeface="Lucida Sans Unicode" pitchFamily="34" charset="0"/>
                          <a:cs typeface="Arial" panose="020B0604020202020204" pitchFamily="34" charset="0"/>
                        </a:rPr>
                        <a:t>Programmas statuss/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500" b="1" i="0" u="none" strike="noStrike" cap="none" normalizeH="0" baseline="0" dirty="0" smtClean="0">
                          <a:ln>
                            <a:noFill/>
                          </a:ln>
                          <a:solidFill>
                            <a:srgbClr val="FFFFFF"/>
                          </a:solidFill>
                          <a:effectLst/>
                          <a:latin typeface="Arial Black" pitchFamily="34" charset="0"/>
                          <a:ea typeface="Lucida Sans Unicode" pitchFamily="34" charset="0"/>
                          <a:cs typeface="Arial" panose="020B0604020202020204" pitchFamily="34" charset="0"/>
                        </a:rPr>
                        <a:t>projektu konkurss</a:t>
                      </a:r>
                      <a:endParaRPr kumimoji="0" lang="en-US" sz="1500" b="1" i="0" u="none" strike="noStrike" cap="none" normalizeH="0" baseline="0" dirty="0" smtClean="0">
                        <a:ln>
                          <a:noFill/>
                        </a:ln>
                        <a:solidFill>
                          <a:srgbClr val="FFFFFF"/>
                        </a:solidFill>
                        <a:effectLst/>
                        <a:latin typeface="Arial Black" pitchFamily="34" charset="0"/>
                        <a:ea typeface="Lucida Sans Unicode"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63D"/>
                    </a:solidFill>
                  </a:tcPr>
                </a:tc>
              </a:tr>
              <a:tr h="672970">
                <a:tc>
                  <a:txBody>
                    <a:bodyPr/>
                    <a:lstStyle/>
                    <a:p>
                      <a:pPr algn="l"/>
                      <a:r>
                        <a:rPr lang="lv-LV" sz="1500" b="1" u="sng" dirty="0" smtClean="0">
                          <a:solidFill>
                            <a:srgbClr val="002060"/>
                          </a:solidFill>
                          <a:latin typeface="Arial Black" pitchFamily="34" charset="0"/>
                          <a:cs typeface="Arial" panose="020B0604020202020204" pitchFamily="34" charset="0"/>
                        </a:rPr>
                        <a:t>Latvijas–Lietuvas</a:t>
                      </a:r>
                      <a:r>
                        <a:rPr lang="lv-LV" sz="1500" b="1" u="none" dirty="0" smtClean="0">
                          <a:solidFill>
                            <a:srgbClr val="002060"/>
                          </a:solidFill>
                          <a:latin typeface="Arial Black" pitchFamily="34" charset="0"/>
                          <a:cs typeface="Arial" panose="020B0604020202020204" pitchFamily="34" charset="0"/>
                        </a:rPr>
                        <a:t> </a:t>
                      </a:r>
                      <a:r>
                        <a:rPr lang="lv-LV" sz="1500" dirty="0" smtClean="0">
                          <a:solidFill>
                            <a:srgbClr val="002060"/>
                          </a:solidFill>
                          <a:latin typeface="Arial Black" pitchFamily="34" charset="0"/>
                          <a:cs typeface="Arial" panose="020B0604020202020204" pitchFamily="34" charset="0"/>
                        </a:rPr>
                        <a:t>pārrobežu sadarbības programma</a:t>
                      </a:r>
                      <a:endParaRPr lang="en-US" sz="1500" dirty="0">
                        <a:solidFill>
                          <a:srgbClr val="C00000"/>
                        </a:solidFill>
                        <a:latin typeface="Arial Black"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6EF"/>
                    </a:solidFill>
                  </a:tcPr>
                </a:tc>
                <a:tc>
                  <a:txBody>
                    <a:bodyPr/>
                    <a:lstStyle/>
                    <a:p>
                      <a:pPr algn="l"/>
                      <a:r>
                        <a:rPr lang="lv-LV" sz="1500" u="sng" kern="1200" dirty="0" smtClean="0">
                          <a:solidFill>
                            <a:srgbClr val="C00000"/>
                          </a:solidFill>
                          <a:latin typeface="Arial Black" pitchFamily="34" charset="0"/>
                          <a:ea typeface="+mn-ea"/>
                          <a:cs typeface="Arial" panose="020B0604020202020204" pitchFamily="34" charset="0"/>
                        </a:rPr>
                        <a:t>Latgale, </a:t>
                      </a:r>
                    </a:p>
                    <a:p>
                      <a:pPr algn="l"/>
                      <a:r>
                        <a:rPr lang="lv-LV" sz="1500" kern="1200" dirty="0" smtClean="0">
                          <a:solidFill>
                            <a:srgbClr val="C00000"/>
                          </a:solidFill>
                          <a:latin typeface="Arial Black" pitchFamily="34" charset="0"/>
                          <a:ea typeface="+mn-ea"/>
                          <a:cs typeface="Arial" panose="020B0604020202020204" pitchFamily="34" charset="0"/>
                        </a:rPr>
                        <a:t>Kurzeme, Zemgale, </a:t>
                      </a:r>
                      <a:endParaRPr lang="en-US" sz="1500" u="sng" kern="1200" dirty="0">
                        <a:solidFill>
                          <a:srgbClr val="C00000"/>
                        </a:solidFill>
                        <a:latin typeface="Arial Black"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500" b="1" u="sng" kern="1200" dirty="0" smtClean="0">
                          <a:solidFill>
                            <a:srgbClr val="025E32"/>
                          </a:solidFill>
                          <a:effectLst/>
                          <a:latin typeface="Arial Black" pitchFamily="34" charset="0"/>
                          <a:ea typeface="+mn-ea"/>
                          <a:cs typeface="Arial" pitchFamily="34" charset="0"/>
                        </a:rPr>
                        <a:t>51,</a:t>
                      </a:r>
                      <a:r>
                        <a:rPr lang="lv-LV" sz="1500" b="1" u="sng" kern="1200" baseline="0" dirty="0" smtClean="0">
                          <a:solidFill>
                            <a:srgbClr val="025E32"/>
                          </a:solidFill>
                          <a:effectLst/>
                          <a:latin typeface="Arial Black" pitchFamily="34" charset="0"/>
                          <a:ea typeface="+mn-ea"/>
                          <a:cs typeface="Arial" pitchFamily="34" charset="0"/>
                        </a:rPr>
                        <a:t> 6</a:t>
                      </a:r>
                      <a:endParaRPr lang="en-US" sz="1500" b="1" u="sng" kern="1200" dirty="0" smtClean="0">
                        <a:solidFill>
                          <a:srgbClr val="025E32"/>
                        </a:solidFill>
                        <a:latin typeface="Arial Black" pitchFamily="34" charset="0"/>
                        <a:ea typeface="+mn-ea"/>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v-LV" sz="1500" b="1" i="0" u="none" strike="noStrike" kern="1200" cap="none" normalizeH="0" baseline="0" dirty="0" smtClean="0">
                          <a:ln>
                            <a:noFill/>
                          </a:ln>
                          <a:solidFill>
                            <a:srgbClr val="4D4D4D"/>
                          </a:solidFill>
                          <a:effectLst/>
                          <a:latin typeface="Arial Black" pitchFamily="34" charset="0"/>
                          <a:ea typeface="+mn-ea"/>
                          <a:cs typeface="Tahoma" pitchFamily="34" charset="0"/>
                        </a:rPr>
                        <a:t>Programma nav apstiprināta EK.</a:t>
                      </a:r>
                      <a:r>
                        <a:rPr kumimoji="0" lang="lv-LV" sz="1500" b="1" i="0" u="none" strike="noStrike" kern="1200" cap="none" normalizeH="0" baseline="0" dirty="0" smtClean="0">
                          <a:ln>
                            <a:noFill/>
                          </a:ln>
                          <a:solidFill>
                            <a:srgbClr val="002060"/>
                          </a:solidFill>
                          <a:effectLst/>
                          <a:latin typeface="Arial Black" pitchFamily="34" charset="0"/>
                          <a:ea typeface="+mn-ea"/>
                          <a:cs typeface="Tahoma" pitchFamily="34" charset="0"/>
                        </a:rPr>
                        <a:t> Pirmais projektu konkurss plānots </a:t>
                      </a:r>
                      <a:r>
                        <a:rPr kumimoji="0" lang="lv-LV" sz="1500" b="1" i="0" u="none" strike="noStrike" kern="1200" cap="none" normalizeH="0" baseline="0" dirty="0" smtClean="0">
                          <a:ln>
                            <a:noFill/>
                          </a:ln>
                          <a:solidFill>
                            <a:srgbClr val="A20000"/>
                          </a:solidFill>
                          <a:effectLst/>
                          <a:latin typeface="Arial Black" pitchFamily="34" charset="0"/>
                          <a:ea typeface="+mn-ea"/>
                          <a:cs typeface="Tahoma" pitchFamily="34" charset="0"/>
                        </a:rPr>
                        <a:t>2016.gada aprīlī</a:t>
                      </a:r>
                      <a:endParaRPr kumimoji="0" lang="lv-LV" sz="1500" b="1" i="0" u="none" strike="noStrike" kern="1200" cap="none" normalizeH="0" baseline="0" dirty="0" smtClean="0">
                        <a:ln>
                          <a:noFill/>
                        </a:ln>
                        <a:solidFill>
                          <a:srgbClr val="A20000"/>
                        </a:solidFill>
                        <a:effectLst/>
                        <a:latin typeface="Arial Black" pitchFamily="34" charset="0"/>
                        <a:ea typeface="+mn-ea"/>
                        <a:cs typeface="Tahoma" pitchFamily="34" charset="0"/>
                        <a:hlinkClick r:id="rId3"/>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6EF"/>
                    </a:solidFill>
                  </a:tcPr>
                </a:tc>
              </a:tr>
              <a:tr h="1063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500" b="1" i="0" u="sng" strike="noStrike" cap="none" normalizeH="0" baseline="0" dirty="0" smtClean="0">
                          <a:ln>
                            <a:noFill/>
                          </a:ln>
                          <a:solidFill>
                            <a:srgbClr val="002060"/>
                          </a:solidFill>
                          <a:effectLst/>
                          <a:latin typeface="Arial Black" pitchFamily="34" charset="0"/>
                          <a:ea typeface="Lucida Sans Unicode" pitchFamily="34" charset="0"/>
                          <a:cs typeface="Arial" panose="020B0604020202020204" pitchFamily="34" charset="0"/>
                        </a:rPr>
                        <a:t>Latvijas–Krievijas</a:t>
                      </a:r>
                      <a:r>
                        <a:rPr kumimoji="0" lang="lv-LV" sz="1500" b="1" i="0" u="none" strike="noStrike" cap="none" normalizeH="0" baseline="0" dirty="0" smtClean="0">
                          <a:ln>
                            <a:noFill/>
                          </a:ln>
                          <a:solidFill>
                            <a:srgbClr val="002060"/>
                          </a:solidFill>
                          <a:effectLst/>
                          <a:latin typeface="Arial Black" pitchFamily="34" charset="0"/>
                          <a:ea typeface="Lucida Sans Unicode" pitchFamily="34" charset="0"/>
                          <a:cs typeface="Arial" panose="020B0604020202020204" pitchFamily="34" charset="0"/>
                        </a:rPr>
                        <a:t> </a:t>
                      </a:r>
                      <a:r>
                        <a:rPr kumimoji="0" lang="lv-LV" sz="1500" b="0" i="0" u="none" strike="noStrike" cap="none" normalizeH="0" baseline="0" dirty="0" smtClean="0">
                          <a:ln>
                            <a:noFill/>
                          </a:ln>
                          <a:solidFill>
                            <a:srgbClr val="002060"/>
                          </a:solidFill>
                          <a:effectLst/>
                          <a:latin typeface="Arial Black" pitchFamily="34" charset="0"/>
                          <a:ea typeface="Lucida Sans Unicode" pitchFamily="34" charset="0"/>
                          <a:cs typeface="Arial" panose="020B0604020202020204" pitchFamily="34" charset="0"/>
                        </a:rPr>
                        <a:t>(LV-RU) pārrobežu sadarbības programma EKI ietvaros </a:t>
                      </a:r>
                      <a:endParaRPr kumimoji="0" lang="en-US" sz="1500" b="0" i="0" u="none" strike="noStrike" cap="none" normalizeH="0" baseline="0" dirty="0" smtClean="0">
                        <a:ln>
                          <a:noFill/>
                        </a:ln>
                        <a:solidFill>
                          <a:srgbClr val="002060"/>
                        </a:solidFill>
                        <a:effectLst/>
                        <a:latin typeface="Arial Black" pitchFamily="34" charset="0"/>
                        <a:ea typeface="Lucida Sans Unicode"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F8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500" b="0" i="0" u="sng" strike="noStrike" cap="none" normalizeH="0" baseline="0" dirty="0" smtClean="0">
                          <a:ln>
                            <a:noFill/>
                          </a:ln>
                          <a:solidFill>
                            <a:srgbClr val="C00000"/>
                          </a:solidFill>
                          <a:effectLst/>
                          <a:latin typeface="Arial Black" pitchFamily="34" charset="0"/>
                          <a:ea typeface="Lucida Sans Unicode" pitchFamily="34" charset="0"/>
                          <a:cs typeface="Arial" panose="020B0604020202020204" pitchFamily="34" charset="0"/>
                        </a:rPr>
                        <a:t>Latgale</a:t>
                      </a:r>
                      <a:r>
                        <a:rPr kumimoji="0" lang="lv-LV" sz="1500" b="0" i="0" u="none" strike="noStrike" cap="none" normalizeH="0" baseline="0" dirty="0" smtClean="0">
                          <a:ln>
                            <a:noFill/>
                          </a:ln>
                          <a:solidFill>
                            <a:srgbClr val="C00000"/>
                          </a:solidFill>
                          <a:effectLst/>
                          <a:latin typeface="Arial Black" pitchFamily="34" charset="0"/>
                          <a:ea typeface="Lucida Sans Unicode" pitchFamily="34" charset="0"/>
                          <a:cs typeface="Arial" panose="020B0604020202020204" pitchFamily="34" charset="0"/>
                        </a:rPr>
                        <a:t>, Vidzeme;</a:t>
                      </a:r>
                    </a:p>
                    <a:p>
                      <a:pPr marL="0" marR="0" lvl="0" indent="0" algn="l" defTabSz="914400" rtl="0" eaLnBrk="1" fontAlgn="base" latinLnBrk="0" hangingPunct="1">
                        <a:lnSpc>
                          <a:spcPct val="100000"/>
                        </a:lnSpc>
                        <a:spcBef>
                          <a:spcPct val="0"/>
                        </a:spcBef>
                        <a:spcAft>
                          <a:spcPct val="0"/>
                        </a:spcAft>
                        <a:buClrTx/>
                        <a:buSzTx/>
                        <a:buFontTx/>
                        <a:buNone/>
                        <a:tabLst/>
                      </a:pPr>
                      <a:r>
                        <a:rPr kumimoji="0" lang="lv-LV" sz="1500" b="0" i="0" u="none" strike="noStrike" cap="none" normalizeH="0" baseline="0" dirty="0" smtClean="0">
                          <a:ln>
                            <a:noFill/>
                          </a:ln>
                          <a:solidFill>
                            <a:srgbClr val="C00000"/>
                          </a:solidFill>
                          <a:effectLst/>
                          <a:latin typeface="Arial Black" pitchFamily="34" charset="0"/>
                          <a:ea typeface="Lucida Sans Unicode" pitchFamily="34" charset="0"/>
                          <a:cs typeface="Arial" panose="020B0604020202020204" pitchFamily="34" charset="0"/>
                        </a:rPr>
                        <a:t>Pierīga, Zemgale, Rīgas pilsēta (papildus teritorijas)</a:t>
                      </a:r>
                      <a:endParaRPr kumimoji="0" lang="en-US" sz="1500" b="0" i="0" u="none" strike="noStrike" cap="none" normalizeH="0" baseline="0" dirty="0" smtClean="0">
                        <a:ln>
                          <a:noFill/>
                        </a:ln>
                        <a:solidFill>
                          <a:srgbClr val="C00000"/>
                        </a:solidFill>
                        <a:effectLst/>
                        <a:latin typeface="Arial Black" pitchFamily="34" charset="0"/>
                        <a:ea typeface="Lucida Sans Unicode"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F8F3"/>
                    </a:solidFill>
                  </a:tcPr>
                </a:tc>
                <a:tc>
                  <a:txBody>
                    <a:bodyPr/>
                    <a:lstStyle/>
                    <a:p>
                      <a:pPr algn="ctr"/>
                      <a:r>
                        <a:rPr lang="lv-LV" sz="1500" b="1" u="sng" kern="1200" dirty="0" smtClean="0">
                          <a:solidFill>
                            <a:srgbClr val="025E32"/>
                          </a:solidFill>
                          <a:latin typeface="Arial Black" pitchFamily="34" charset="0"/>
                          <a:ea typeface="+mn-ea"/>
                          <a:cs typeface="Arial" pitchFamily="34" charset="0"/>
                        </a:rPr>
                        <a:t>19,7 </a:t>
                      </a:r>
                      <a:endParaRPr lang="en-US" sz="1500" b="1" u="sng" kern="1200" dirty="0">
                        <a:solidFill>
                          <a:srgbClr val="025E32"/>
                        </a:solidFill>
                        <a:latin typeface="Arial Black" pitchFamily="34" charset="0"/>
                        <a:ea typeface="+mn-ea"/>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F8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v-LV" sz="1500" b="1" i="0" u="none" strike="noStrike" kern="1200" cap="none" normalizeH="0" baseline="0" dirty="0" smtClean="0">
                          <a:ln>
                            <a:noFill/>
                          </a:ln>
                          <a:solidFill>
                            <a:srgbClr val="4D4D4D"/>
                          </a:solidFill>
                          <a:effectLst/>
                          <a:latin typeface="Arial Black" pitchFamily="34" charset="0"/>
                          <a:ea typeface="+mn-ea"/>
                          <a:cs typeface="Tahoma" pitchFamily="34" charset="0"/>
                        </a:rPr>
                        <a:t>Programma 27.06.2015. iesniegta EK.</a:t>
                      </a:r>
                      <a:r>
                        <a:rPr kumimoji="0" lang="lv-LV" sz="1500" b="1" i="0" u="none" strike="noStrike" kern="1200" cap="none" normalizeH="0" baseline="0" dirty="0" smtClean="0">
                          <a:ln>
                            <a:noFill/>
                          </a:ln>
                          <a:solidFill>
                            <a:srgbClr val="002060"/>
                          </a:solidFill>
                          <a:effectLst/>
                          <a:latin typeface="Arial Black" pitchFamily="34" charset="0"/>
                          <a:ea typeface="+mn-ea"/>
                          <a:cs typeface="Tahoma" pitchFamily="34" charset="0"/>
                        </a:rPr>
                        <a:t> Pirmais projektu konkurss plānots </a:t>
                      </a:r>
                      <a:r>
                        <a:rPr kumimoji="0" lang="lv-LV" sz="1500" b="1" i="0" u="none" strike="noStrike" kern="1200" cap="none" normalizeH="0" baseline="0" dirty="0" smtClean="0">
                          <a:ln>
                            <a:noFill/>
                          </a:ln>
                          <a:solidFill>
                            <a:srgbClr val="A20000"/>
                          </a:solidFill>
                          <a:effectLst/>
                          <a:latin typeface="Arial Black" pitchFamily="34" charset="0"/>
                          <a:ea typeface="+mn-ea"/>
                          <a:cs typeface="Tahoma" pitchFamily="34" charset="0"/>
                        </a:rPr>
                        <a:t>2016. gada beigās</a:t>
                      </a:r>
                      <a:endParaRPr kumimoji="0" lang="lv-LV" sz="1500" b="1" i="0" u="none" strike="noStrike" kern="1200" cap="none" normalizeH="0" baseline="0" dirty="0" smtClean="0">
                        <a:ln>
                          <a:noFill/>
                        </a:ln>
                        <a:solidFill>
                          <a:srgbClr val="A20000"/>
                        </a:solidFill>
                        <a:effectLst/>
                        <a:latin typeface="Arial Black" pitchFamily="34" charset="0"/>
                        <a:ea typeface="+mn-ea"/>
                        <a:cs typeface="Tahoma" pitchFamily="34" charset="0"/>
                        <a:hlinkClick r:id="rId3"/>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8F8F3"/>
                    </a:solidFill>
                  </a:tcPr>
                </a:tc>
              </a:tr>
              <a:tr h="672970">
                <a:tc>
                  <a:txBody>
                    <a:bodyPr/>
                    <a:lstStyle/>
                    <a:p>
                      <a:pPr algn="l"/>
                      <a:r>
                        <a:rPr lang="lv-LV" sz="1500" b="1" u="sng" dirty="0" smtClean="0">
                          <a:solidFill>
                            <a:srgbClr val="002060"/>
                          </a:solidFill>
                          <a:latin typeface="Arial Black" pitchFamily="34" charset="0"/>
                          <a:cs typeface="Arial" panose="020B0604020202020204" pitchFamily="34" charset="0"/>
                        </a:rPr>
                        <a:t>Latvijas–Lietuvas–Baltkrievijas</a:t>
                      </a:r>
                      <a:r>
                        <a:rPr lang="lv-LV" sz="1500" dirty="0" smtClean="0">
                          <a:solidFill>
                            <a:srgbClr val="002060"/>
                          </a:solidFill>
                          <a:latin typeface="Arial Black" pitchFamily="34" charset="0"/>
                          <a:cs typeface="Arial" panose="020B0604020202020204" pitchFamily="34" charset="0"/>
                        </a:rPr>
                        <a:t> pārrobežu sadarbības programma EKI ietvaros</a:t>
                      </a:r>
                      <a:endParaRPr lang="en-US" sz="1500" dirty="0">
                        <a:solidFill>
                          <a:srgbClr val="002060"/>
                        </a:solidFill>
                        <a:latin typeface="Arial Black"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1E9CC"/>
                    </a:solidFill>
                  </a:tcPr>
                </a:tc>
                <a:tc>
                  <a:txBody>
                    <a:bodyPr/>
                    <a:lstStyle/>
                    <a:p>
                      <a:pPr algn="l"/>
                      <a:r>
                        <a:rPr lang="lv-LV" sz="1500" u="sng" dirty="0" smtClean="0">
                          <a:solidFill>
                            <a:srgbClr val="C00000"/>
                          </a:solidFill>
                          <a:latin typeface="Arial Black" pitchFamily="34" charset="0"/>
                          <a:cs typeface="Arial" panose="020B0604020202020204" pitchFamily="34" charset="0"/>
                        </a:rPr>
                        <a:t>Latgale</a:t>
                      </a:r>
                      <a:r>
                        <a:rPr lang="lv-LV" sz="1500" dirty="0" smtClean="0">
                          <a:solidFill>
                            <a:srgbClr val="C00000"/>
                          </a:solidFill>
                          <a:latin typeface="Arial Black" pitchFamily="34" charset="0"/>
                          <a:cs typeface="Arial" panose="020B0604020202020204" pitchFamily="34" charset="0"/>
                        </a:rPr>
                        <a:t>; </a:t>
                      </a:r>
                    </a:p>
                    <a:p>
                      <a:pPr algn="l"/>
                      <a:r>
                        <a:rPr lang="lv-LV" sz="1500" dirty="0" smtClean="0">
                          <a:solidFill>
                            <a:srgbClr val="C00000"/>
                          </a:solidFill>
                          <a:latin typeface="Arial Black" pitchFamily="34" charset="0"/>
                          <a:cs typeface="Arial" panose="020B0604020202020204" pitchFamily="34" charset="0"/>
                        </a:rPr>
                        <a:t>Zemgale (papildus teritorija)</a:t>
                      </a:r>
                      <a:endParaRPr lang="en-US" sz="1500" dirty="0">
                        <a:solidFill>
                          <a:srgbClr val="C00000"/>
                        </a:solidFill>
                        <a:latin typeface="Arial Black"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1E9CC"/>
                    </a:solidFill>
                  </a:tcPr>
                </a:tc>
                <a:tc>
                  <a:txBody>
                    <a:bodyPr/>
                    <a:lstStyle/>
                    <a:p>
                      <a:pPr algn="ctr"/>
                      <a:r>
                        <a:rPr lang="lv-LV" sz="1500" b="1" u="sng" kern="1200" dirty="0" smtClean="0">
                          <a:solidFill>
                            <a:srgbClr val="025E32"/>
                          </a:solidFill>
                          <a:latin typeface="Arial Black" pitchFamily="34" charset="0"/>
                          <a:ea typeface="+mn-ea"/>
                          <a:cs typeface="Arial" panose="020B0604020202020204" pitchFamily="34" charset="0"/>
                        </a:rPr>
                        <a:t>74</a:t>
                      </a:r>
                      <a:endParaRPr lang="en-US" sz="1500" b="1" u="sng" kern="1200" dirty="0">
                        <a:solidFill>
                          <a:srgbClr val="025E32"/>
                        </a:solidFill>
                        <a:latin typeface="Arial Black"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1E9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lv-LV" sz="1500" b="1" i="0" u="none" strike="noStrike" kern="1200" cap="none" normalizeH="0" baseline="0" dirty="0" smtClean="0">
                          <a:ln>
                            <a:noFill/>
                          </a:ln>
                          <a:solidFill>
                            <a:srgbClr val="4D4D4D"/>
                          </a:solidFill>
                          <a:effectLst/>
                          <a:latin typeface="Arial Black" pitchFamily="34" charset="0"/>
                          <a:ea typeface="+mn-ea"/>
                          <a:cs typeface="Tahoma" pitchFamily="34" charset="0"/>
                        </a:rPr>
                        <a:t>Programma 29.06.2015. iesniegta EK.</a:t>
                      </a:r>
                      <a:r>
                        <a:rPr kumimoji="0" lang="lv-LV" sz="1500" b="1" i="0" u="none" strike="noStrike" kern="1200" cap="none" normalizeH="0" baseline="0" dirty="0" smtClean="0">
                          <a:ln>
                            <a:noFill/>
                          </a:ln>
                          <a:solidFill>
                            <a:srgbClr val="002060"/>
                          </a:solidFill>
                          <a:effectLst/>
                          <a:latin typeface="Arial Black" pitchFamily="34" charset="0"/>
                          <a:ea typeface="+mn-ea"/>
                          <a:cs typeface="Tahoma" pitchFamily="34" charset="0"/>
                        </a:rPr>
                        <a:t> Pirmais projektu konkurss plānots </a:t>
                      </a:r>
                      <a:r>
                        <a:rPr kumimoji="0" lang="lv-LV" sz="1500" b="1" i="0" u="none" strike="noStrike" kern="1200" cap="none" normalizeH="0" baseline="0" dirty="0" smtClean="0">
                          <a:ln>
                            <a:noFill/>
                          </a:ln>
                          <a:solidFill>
                            <a:srgbClr val="A20000"/>
                          </a:solidFill>
                          <a:effectLst/>
                          <a:latin typeface="Arial Black" pitchFamily="34" charset="0"/>
                          <a:ea typeface="+mn-ea"/>
                          <a:cs typeface="Tahoma" pitchFamily="34" charset="0"/>
                        </a:rPr>
                        <a:t>2016. gada beigās</a:t>
                      </a:r>
                      <a:endParaRPr kumimoji="0" lang="lv-LV" sz="1500" b="1" i="0" u="none" strike="noStrike" kern="1200" cap="none" normalizeH="0" baseline="0" dirty="0" smtClean="0">
                        <a:ln>
                          <a:noFill/>
                        </a:ln>
                        <a:solidFill>
                          <a:srgbClr val="A20000"/>
                        </a:solidFill>
                        <a:effectLst/>
                        <a:latin typeface="Arial Black" pitchFamily="34" charset="0"/>
                        <a:ea typeface="+mn-ea"/>
                        <a:cs typeface="Tahoma" pitchFamily="34" charset="0"/>
                        <a:hlinkClick r:id="rId3"/>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1E9CC"/>
                    </a:solidFill>
                  </a:tcPr>
                </a:tc>
              </a:tr>
            </a:tbl>
          </a:graphicData>
        </a:graphic>
      </p:graphicFrame>
    </p:spTree>
    <p:extLst>
      <p:ext uri="{BB962C8B-B14F-4D97-AF65-F5344CB8AC3E}">
        <p14:creationId xmlns:p14="http://schemas.microsoft.com/office/powerpoint/2010/main" val="3888311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928" y="341193"/>
            <a:ext cx="7026442" cy="1343228"/>
          </a:xfrm>
        </p:spPr>
        <p:txBody>
          <a:bodyPr>
            <a:normAutofit fontScale="90000"/>
          </a:bodyPr>
          <a:lstStyle/>
          <a:p>
            <a:pPr lvl="0" algn="ctr"/>
            <a:r>
              <a:rPr lang="lv-LV" dirty="0"/>
              <a:t>NFI projekta </a:t>
            </a:r>
            <a:r>
              <a:rPr lang="lv-LV" dirty="0" smtClean="0"/>
              <a:t>aktivitāte «</a:t>
            </a:r>
            <a:r>
              <a:rPr lang="lv-LV" dirty="0"/>
              <a:t>Reģionālo konkursu „Biznesa ekspresis” organizēšana piecos plānošanas </a:t>
            </a:r>
            <a:r>
              <a:rPr lang="lv-LV" dirty="0" smtClean="0"/>
              <a:t>reģionos»</a:t>
            </a:r>
            <a:endParaRPr lang="lv-LV" dirty="0"/>
          </a:p>
        </p:txBody>
      </p:sp>
      <p:sp>
        <p:nvSpPr>
          <p:cNvPr id="3" name="Content Placeholder 2"/>
          <p:cNvSpPr>
            <a:spLocks noGrp="1"/>
          </p:cNvSpPr>
          <p:nvPr>
            <p:ph idx="1"/>
          </p:nvPr>
        </p:nvSpPr>
        <p:spPr>
          <a:xfrm>
            <a:off x="731521" y="1684421"/>
            <a:ext cx="7570269" cy="5031605"/>
          </a:xfrm>
        </p:spPr>
        <p:txBody>
          <a:bodyPr>
            <a:normAutofit/>
          </a:bodyPr>
          <a:lstStyle/>
          <a:p>
            <a:pPr lvl="0" algn="just"/>
            <a:r>
              <a:rPr lang="lv-LV" sz="1600" dirty="0"/>
              <a:t>Konkurss „</a:t>
            </a:r>
            <a:r>
              <a:rPr lang="lv-LV" sz="1600" b="1" dirty="0"/>
              <a:t>Biznesa ekspresis</a:t>
            </a:r>
            <a:r>
              <a:rPr lang="lv-LV" sz="1600" dirty="0" smtClean="0"/>
              <a:t>” 2015.gadā  </a:t>
            </a:r>
            <a:r>
              <a:rPr lang="lv-LV" sz="1600" dirty="0"/>
              <a:t>- paredzēts visiem interesentiem, kuri vēlas uzsākt uzņēmējdarbību un kuriem ir inovatīva, dzīvotspējīga biznesa </a:t>
            </a:r>
            <a:r>
              <a:rPr lang="lv-LV" sz="1600" dirty="0" smtClean="0"/>
              <a:t>ideja</a:t>
            </a:r>
            <a:endParaRPr lang="lv-LV" sz="1600" dirty="0"/>
          </a:p>
          <a:p>
            <a:pPr lvl="0" algn="just"/>
            <a:endParaRPr lang="lv-LV" sz="1600" dirty="0" smtClean="0"/>
          </a:p>
          <a:p>
            <a:pPr lvl="0" algn="just"/>
            <a:r>
              <a:rPr lang="lv-LV" sz="1600" dirty="0" smtClean="0"/>
              <a:t>Kopumā konkursam tika pieteiktas 242 biznesa idejas.</a:t>
            </a:r>
          </a:p>
          <a:p>
            <a:pPr lvl="0" algn="just"/>
            <a:r>
              <a:rPr lang="lv-LV" sz="1600" dirty="0" smtClean="0"/>
              <a:t>Konkurss noslēdzās š.g. oktobrī, no katra reģiona pieciem finālistiem tika apbalvoti trīs labākie.</a:t>
            </a:r>
          </a:p>
          <a:p>
            <a:pPr lvl="0" algn="just"/>
            <a:endParaRPr lang="lv-LV" sz="1600" dirty="0"/>
          </a:p>
          <a:p>
            <a:pPr lvl="0" algn="just"/>
            <a:r>
              <a:rPr lang="lv-LV" sz="1600" dirty="0" smtClean="0">
                <a:solidFill>
                  <a:srgbClr val="00B0F0"/>
                </a:solidFill>
              </a:rPr>
              <a:t>Biznesa idejas, kas saistītas ar tūrismu:</a:t>
            </a:r>
          </a:p>
          <a:p>
            <a:pPr lvl="0" algn="just"/>
            <a:r>
              <a:rPr lang="lv-LV" sz="1600" b="1" i="1" dirty="0" smtClean="0"/>
              <a:t>Latgales reģionā</a:t>
            </a:r>
          </a:p>
          <a:p>
            <a:r>
              <a:rPr lang="en-US" altLang="en-US" sz="1600" dirty="0" smtClean="0"/>
              <a:t>2.</a:t>
            </a:r>
            <a:r>
              <a:rPr lang="lv-LV" altLang="en-US" sz="1600" dirty="0"/>
              <a:t>v</a:t>
            </a:r>
            <a:r>
              <a:rPr lang="lv-LV" altLang="en-US" sz="1600" dirty="0" smtClean="0"/>
              <a:t>ietu ieguva</a:t>
            </a:r>
            <a:r>
              <a:rPr lang="en-US" altLang="en-US" sz="1600" dirty="0" smtClean="0"/>
              <a:t> </a:t>
            </a:r>
            <a:r>
              <a:rPr lang="en-US" altLang="en-US" sz="1600" dirty="0"/>
              <a:t>Viktors Gallers (</a:t>
            </a:r>
            <a:r>
              <a:rPr lang="en-US" altLang="en-US" sz="1600" dirty="0" err="1"/>
              <a:t>Sikspārņu</a:t>
            </a:r>
            <a:r>
              <a:rPr lang="en-US" altLang="en-US" sz="1600" dirty="0"/>
              <a:t> </a:t>
            </a:r>
            <a:r>
              <a:rPr lang="en-US" altLang="en-US" sz="1600" dirty="0" err="1"/>
              <a:t>centrs</a:t>
            </a:r>
            <a:r>
              <a:rPr lang="en-US" altLang="en-US" sz="1600" dirty="0"/>
              <a:t> </a:t>
            </a:r>
            <a:r>
              <a:rPr lang="en-US" altLang="en-US" sz="1600" dirty="0" err="1"/>
              <a:t>Daugavpilī</a:t>
            </a:r>
            <a:r>
              <a:rPr lang="en-US" altLang="en-US" sz="1600" dirty="0" smtClean="0"/>
              <a:t>)</a:t>
            </a:r>
            <a:endParaRPr lang="en-US" altLang="en-US" sz="1600" dirty="0"/>
          </a:p>
          <a:p>
            <a:r>
              <a:rPr lang="en-US" altLang="en-US" sz="1600" dirty="0" smtClean="0"/>
              <a:t>3.</a:t>
            </a:r>
            <a:r>
              <a:rPr lang="lv-LV" altLang="en-US" sz="1600" dirty="0"/>
              <a:t>v</a:t>
            </a:r>
            <a:r>
              <a:rPr lang="lv-LV" altLang="en-US" sz="1600" dirty="0" smtClean="0"/>
              <a:t>ietu ieguva </a:t>
            </a:r>
            <a:r>
              <a:rPr lang="en-US" altLang="en-US" sz="1600" dirty="0" err="1" smtClean="0"/>
              <a:t>Ruta</a:t>
            </a:r>
            <a:r>
              <a:rPr lang="en-US" altLang="en-US" sz="1600" dirty="0" smtClean="0"/>
              <a:t> </a:t>
            </a:r>
            <a:r>
              <a:rPr lang="en-US" altLang="en-US" sz="1600" dirty="0" err="1"/>
              <a:t>Bernāne</a:t>
            </a:r>
            <a:r>
              <a:rPr lang="en-US" altLang="en-US" sz="1600" dirty="0"/>
              <a:t> (</a:t>
            </a:r>
            <a:r>
              <a:rPr lang="en-US" altLang="en-US" sz="1600" dirty="0" err="1"/>
              <a:t>Kaitu</a:t>
            </a:r>
            <a:r>
              <a:rPr lang="en-US" altLang="en-US" sz="1600" dirty="0"/>
              <a:t> </a:t>
            </a:r>
            <a:r>
              <a:rPr lang="en-US" altLang="en-US" sz="1600" dirty="0" err="1"/>
              <a:t>ustoba</a:t>
            </a:r>
            <a:r>
              <a:rPr lang="en-US" altLang="en-US" sz="1600" dirty="0"/>
              <a:t> - </a:t>
            </a:r>
            <a:r>
              <a:rPr lang="en-US" altLang="en-US" sz="1600" dirty="0" err="1"/>
              <a:t>spēļu</a:t>
            </a:r>
            <a:r>
              <a:rPr lang="en-US" altLang="en-US" sz="1600" dirty="0"/>
              <a:t> </a:t>
            </a:r>
            <a:r>
              <a:rPr lang="en-US" altLang="en-US" sz="1600" dirty="0" err="1"/>
              <a:t>istaba</a:t>
            </a:r>
            <a:r>
              <a:rPr lang="en-US" altLang="en-US" sz="1600" dirty="0" smtClean="0"/>
              <a:t>)</a:t>
            </a:r>
            <a:endParaRPr lang="lv-LV" altLang="en-US" sz="1600" dirty="0" smtClean="0"/>
          </a:p>
          <a:p>
            <a:endParaRPr lang="lv-LV" sz="1600" dirty="0"/>
          </a:p>
          <a:p>
            <a:r>
              <a:rPr lang="lv-LV" sz="1600" dirty="0" smtClean="0"/>
              <a:t>Konkursu «</a:t>
            </a:r>
            <a:r>
              <a:rPr lang="lv-LV" sz="1600" dirty="0"/>
              <a:t>B</a:t>
            </a:r>
            <a:r>
              <a:rPr lang="lv-LV" sz="1600" dirty="0" smtClean="0"/>
              <a:t>iznesa ekspresis» plānots organizēt arī 2016.gadā.</a:t>
            </a:r>
          </a:p>
          <a:p>
            <a:pPr lvl="0" algn="just"/>
            <a:endParaRPr lang="lv-LV" sz="1600" dirty="0"/>
          </a:p>
        </p:txBody>
      </p:sp>
      <p:sp>
        <p:nvSpPr>
          <p:cNvPr id="6" name="Slide Number Placeholder 5"/>
          <p:cNvSpPr>
            <a:spLocks noGrp="1"/>
          </p:cNvSpPr>
          <p:nvPr>
            <p:ph type="sldNum" sz="quarter" idx="13"/>
          </p:nvPr>
        </p:nvSpPr>
        <p:spPr/>
        <p:txBody>
          <a:bodyPr/>
          <a:lstStyle/>
          <a:p>
            <a:pPr>
              <a:defRPr/>
            </a:pPr>
            <a:fld id="{CE7B2ECF-758E-4A57-9DD3-52E80A8BAA84}" type="slidenum">
              <a:rPr lang="en-US" altLang="en-US" smtClean="0"/>
              <a:pPr>
                <a:defRPr/>
              </a:pPr>
              <a:t>11</a:t>
            </a:fld>
            <a:endParaRPr lang="en-US" altLang="en-US" dirty="0"/>
          </a:p>
        </p:txBody>
      </p:sp>
      <p:pic>
        <p:nvPicPr>
          <p:cNvPr id="5" name="Picture 2" descr="http://www.amatasnovads.lv/wp-content/uploads/2015/06/biznesa-ekspresis-logo.jpg"/>
          <p:cNvPicPr>
            <a:picLocks noChangeAspect="1" noChangeArrowheads="1"/>
          </p:cNvPicPr>
          <p:nvPr/>
        </p:nvPicPr>
        <p:blipFill>
          <a:blip r:embed="rId3" cstate="print"/>
          <a:srcRect/>
          <a:stretch>
            <a:fillRect/>
          </a:stretch>
        </p:blipFill>
        <p:spPr bwMode="auto">
          <a:xfrm>
            <a:off x="4937817" y="5700940"/>
            <a:ext cx="3703263" cy="576336"/>
          </a:xfrm>
          <a:prstGeom prst="rect">
            <a:avLst/>
          </a:prstGeom>
          <a:noFill/>
        </p:spPr>
      </p:pic>
    </p:spTree>
    <p:extLst>
      <p:ext uri="{BB962C8B-B14F-4D97-AF65-F5344CB8AC3E}">
        <p14:creationId xmlns:p14="http://schemas.microsoft.com/office/powerpoint/2010/main" val="2350382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32313"/>
            <a:ext cx="8077200" cy="2289629"/>
          </a:xfrm>
        </p:spPr>
        <p:txBody>
          <a:bodyPr>
            <a:normAutofit/>
          </a:bodyPr>
          <a:lstStyle/>
          <a:p>
            <a:r>
              <a:rPr lang="lv-LV" sz="3200" dirty="0" smtClean="0"/>
              <a:t>Kopējie uzņēmējdarbības atbalsta pasākumi – tūrisms, kā viena no nozarēm</a:t>
            </a:r>
            <a:endParaRPr lang="en-US" sz="3200" dirty="0"/>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7CFE5AE2-2B15-4615-85AF-49883BF8AD88}" type="slidenum">
              <a:rPr lang="en-US" altLang="lv-LV" smtClean="0"/>
              <a:pPr/>
              <a:t>12</a:t>
            </a:fld>
            <a:endParaRPr lang="en-US" altLang="lv-LV"/>
          </a:p>
        </p:txBody>
      </p:sp>
    </p:spTree>
    <p:extLst>
      <p:ext uri="{BB962C8B-B14F-4D97-AF65-F5344CB8AC3E}">
        <p14:creationId xmlns:p14="http://schemas.microsoft.com/office/powerpoint/2010/main" val="4092231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15888"/>
            <a:ext cx="9144000" cy="576262"/>
          </a:xfrm>
        </p:spPr>
        <p:txBody>
          <a:bodyPr/>
          <a:lstStyle/>
          <a:p>
            <a:r>
              <a:rPr lang="lv-LV" altLang="lv-LV" sz="2000" b="1" smtClean="0">
                <a:latin typeface="Verdana" pitchFamily="34" charset="0"/>
              </a:rPr>
              <a:t>Rīcības plāna Latgales reģiona izaugsmei 2012-2013 rezultāti</a:t>
            </a:r>
          </a:p>
        </p:txBody>
      </p:sp>
      <p:sp>
        <p:nvSpPr>
          <p:cNvPr id="16387" name="Content Placeholder 2"/>
          <p:cNvSpPr>
            <a:spLocks noGrp="1"/>
          </p:cNvSpPr>
          <p:nvPr>
            <p:ph idx="1"/>
          </p:nvPr>
        </p:nvSpPr>
        <p:spPr>
          <a:xfrm>
            <a:off x="693738" y="1154113"/>
            <a:ext cx="7718425" cy="4168775"/>
          </a:xfrm>
        </p:spPr>
        <p:txBody>
          <a:bodyPr/>
          <a:lstStyle/>
          <a:p>
            <a:pPr marL="0" indent="0">
              <a:buFont typeface="Arial" charset="0"/>
              <a:buNone/>
            </a:pPr>
            <a:r>
              <a:rPr lang="lv-LV" altLang="lv-LV" sz="1800" dirty="0" smtClean="0">
                <a:latin typeface="Verdana" pitchFamily="34" charset="0"/>
              </a:rPr>
              <a:t>Plāna ietvaros </a:t>
            </a:r>
            <a:r>
              <a:rPr lang="lv-LV" altLang="lv-LV" sz="1800" b="1" dirty="0" smtClean="0">
                <a:latin typeface="Verdana" pitchFamily="34" charset="0"/>
              </a:rPr>
              <a:t>tika piesaistīts finansējums 98,8 milj. EUR apmērā, t.sk.:</a:t>
            </a:r>
          </a:p>
          <a:p>
            <a:pPr marL="1104900" lvl="1" indent="-342900" algn="just">
              <a:lnSpc>
                <a:spcPct val="80000"/>
              </a:lnSpc>
              <a:spcAft>
                <a:spcPts val="1200"/>
              </a:spcAft>
              <a:buClr>
                <a:srgbClr val="77933C"/>
              </a:buClr>
              <a:buFont typeface="Arial" charset="0"/>
              <a:buChar char="•"/>
            </a:pPr>
            <a:r>
              <a:rPr lang="lv-LV" altLang="lv-LV" sz="1800" dirty="0" smtClean="0">
                <a:latin typeface="Verdana" pitchFamily="34" charset="0"/>
                <a:cs typeface="Times New Roman" pitchFamily="18" charset="0"/>
              </a:rPr>
              <a:t>izveidots un nodrošinājis darbību </a:t>
            </a:r>
            <a:r>
              <a:rPr lang="lv-LV" altLang="lv-LV" sz="1800" b="1" dirty="0" smtClean="0">
                <a:latin typeface="Verdana" pitchFamily="34" charset="0"/>
                <a:cs typeface="Times New Roman" pitchFamily="18" charset="0"/>
              </a:rPr>
              <a:t>Latgales uzņēmējdarbības centrs </a:t>
            </a:r>
            <a:r>
              <a:rPr lang="lv-LV" altLang="lv-LV" sz="1800" dirty="0" smtClean="0">
                <a:latin typeface="Verdana" pitchFamily="34" charset="0"/>
                <a:cs typeface="Times New Roman" pitchFamily="18" charset="0"/>
              </a:rPr>
              <a:t>ar konsultantu tīklu visā reģionā</a:t>
            </a:r>
          </a:p>
          <a:p>
            <a:pPr marL="1104900" lvl="1" indent="-342900" algn="just">
              <a:lnSpc>
                <a:spcPct val="80000"/>
              </a:lnSpc>
              <a:spcAft>
                <a:spcPts val="1200"/>
              </a:spcAft>
              <a:buClr>
                <a:srgbClr val="77933C"/>
              </a:buClr>
              <a:buFont typeface="Arial" charset="0"/>
              <a:buChar char="•"/>
            </a:pPr>
            <a:r>
              <a:rPr lang="lv-LV" altLang="lv-LV" sz="1800" dirty="0" smtClean="0">
                <a:latin typeface="Verdana" pitchFamily="34" charset="0"/>
                <a:cs typeface="Times New Roman" pitchFamily="18" charset="0"/>
              </a:rPr>
              <a:t>piesaistīts papildus finansējums 47,48 milj. EUR apmērā Latgales </a:t>
            </a:r>
            <a:r>
              <a:rPr lang="lv-LV" altLang="lv-LV" sz="1800" b="1" dirty="0" smtClean="0">
                <a:latin typeface="Verdana" pitchFamily="34" charset="0"/>
                <a:cs typeface="Times New Roman" pitchFamily="18" charset="0"/>
              </a:rPr>
              <a:t>pašvaldībām</a:t>
            </a:r>
            <a:r>
              <a:rPr lang="lv-LV" altLang="lv-LV" sz="1800" dirty="0" smtClean="0">
                <a:latin typeface="Verdana" pitchFamily="34" charset="0"/>
                <a:cs typeface="Times New Roman" pitchFamily="18" charset="0"/>
              </a:rPr>
              <a:t> </a:t>
            </a:r>
            <a:r>
              <a:rPr lang="lv-LV" altLang="lv-LV" sz="1800" b="1" dirty="0" smtClean="0">
                <a:latin typeface="Verdana" pitchFamily="34" charset="0"/>
                <a:cs typeface="Times New Roman" pitchFamily="18" charset="0"/>
              </a:rPr>
              <a:t>uzņēmējdarbības vides sakārtošanai</a:t>
            </a:r>
          </a:p>
          <a:p>
            <a:pPr marL="1104900" lvl="1" indent="-342900" algn="just">
              <a:lnSpc>
                <a:spcPct val="80000"/>
              </a:lnSpc>
              <a:spcAft>
                <a:spcPts val="1200"/>
              </a:spcAft>
              <a:buClr>
                <a:srgbClr val="77933C"/>
              </a:buClr>
              <a:buFont typeface="Arial" charset="0"/>
              <a:buChar char="•"/>
            </a:pPr>
            <a:r>
              <a:rPr lang="lv-LV" altLang="lv-LV" sz="1800" dirty="0" smtClean="0">
                <a:latin typeface="Verdana" pitchFamily="34" charset="0"/>
                <a:cs typeface="Times New Roman" pitchFamily="18" charset="0"/>
              </a:rPr>
              <a:t>apgūti finanšu līdzekļi 6,377 milj. latu apmērā </a:t>
            </a:r>
            <a:r>
              <a:rPr lang="lv-LV" altLang="lv-LV" sz="1800" b="1" dirty="0" smtClean="0">
                <a:latin typeface="Verdana" pitchFamily="34" charset="0"/>
                <a:cs typeface="Times New Roman" pitchFamily="18" charset="0"/>
              </a:rPr>
              <a:t>Latgales vietējo autoceļu un sliktā grants seguma atjaunošanai </a:t>
            </a:r>
            <a:r>
              <a:rPr lang="lv-LV" altLang="lv-LV" sz="1800" dirty="0" smtClean="0">
                <a:latin typeface="Verdana" pitchFamily="34" charset="0"/>
                <a:cs typeface="Times New Roman" pitchFamily="18" charset="0"/>
              </a:rPr>
              <a:t>160,84 km kopgarumā</a:t>
            </a:r>
          </a:p>
          <a:p>
            <a:pPr marL="1104900" lvl="1" indent="-342900" algn="just">
              <a:lnSpc>
                <a:spcPct val="80000"/>
              </a:lnSpc>
              <a:spcAft>
                <a:spcPts val="1200"/>
              </a:spcAft>
              <a:buClr>
                <a:srgbClr val="77933C"/>
              </a:buClr>
              <a:buFont typeface="Arial" charset="0"/>
              <a:buChar char="•"/>
            </a:pPr>
            <a:r>
              <a:rPr lang="lv-LV" altLang="lv-LV" sz="1800" dirty="0" smtClean="0">
                <a:latin typeface="Verdana" pitchFamily="34" charset="0"/>
                <a:cs typeface="Times New Roman" pitchFamily="18" charset="0"/>
              </a:rPr>
              <a:t>LAP pasākumā </a:t>
            </a:r>
            <a:r>
              <a:rPr lang="lv-LV" altLang="en-US" sz="1800" dirty="0" smtClean="0">
                <a:latin typeface="Verdana" pitchFamily="34" charset="0"/>
                <a:cs typeface="Times New Roman" pitchFamily="18" charset="0"/>
              </a:rPr>
              <a:t>“</a:t>
            </a:r>
            <a:r>
              <a:rPr lang="lv-LV" altLang="lv-LV" sz="1800" dirty="0" smtClean="0">
                <a:latin typeface="Verdana" pitchFamily="34" charset="0"/>
                <a:cs typeface="Times New Roman" pitchFamily="18" charset="0"/>
              </a:rPr>
              <a:t>Atbalsts uzņēmumu radīšanai un attīstībai</a:t>
            </a:r>
            <a:r>
              <a:rPr lang="lv-LV" altLang="en-US" sz="1800" dirty="0" smtClean="0">
                <a:latin typeface="Verdana" pitchFamily="34" charset="0"/>
                <a:cs typeface="Times New Roman" pitchFamily="18" charset="0"/>
              </a:rPr>
              <a:t>”</a:t>
            </a:r>
            <a:r>
              <a:rPr lang="lv-LV" altLang="lv-LV" sz="1800" dirty="0" smtClean="0">
                <a:latin typeface="Verdana" pitchFamily="34" charset="0"/>
                <a:cs typeface="Times New Roman" pitchFamily="18" charset="0"/>
              </a:rPr>
              <a:t> </a:t>
            </a:r>
            <a:r>
              <a:rPr lang="lv-LV" altLang="lv-LV" sz="1800" b="1" dirty="0" smtClean="0">
                <a:latin typeface="Verdana" pitchFamily="34" charset="0"/>
                <a:cs typeface="Times New Roman" pitchFamily="18" charset="0"/>
              </a:rPr>
              <a:t>realizēti 166 projekti 10,5 milj. EUR apmērā</a:t>
            </a:r>
          </a:p>
          <a:p>
            <a:pPr marL="1104900" lvl="1" indent="-342900" algn="just">
              <a:lnSpc>
                <a:spcPct val="80000"/>
              </a:lnSpc>
              <a:spcAft>
                <a:spcPts val="1200"/>
              </a:spcAft>
              <a:buClr>
                <a:srgbClr val="77933C"/>
              </a:buClr>
              <a:buFont typeface="Arial" charset="0"/>
              <a:buChar char="•"/>
            </a:pPr>
            <a:r>
              <a:rPr lang="lv-LV" altLang="lv-LV" sz="1800" b="1" dirty="0" smtClean="0">
                <a:latin typeface="Verdana" pitchFamily="34" charset="0"/>
                <a:cs typeface="Times New Roman" pitchFamily="18" charset="0"/>
              </a:rPr>
              <a:t>vienkāršota robežas šķērsošana </a:t>
            </a:r>
            <a:r>
              <a:rPr lang="lv-LV" altLang="lv-LV" sz="1800" dirty="0" smtClean="0">
                <a:latin typeface="Verdana" pitchFamily="34" charset="0"/>
                <a:cs typeface="Times New Roman" pitchFamily="18" charset="0"/>
              </a:rPr>
              <a:t>– uzsākta pierobežas satiksmes atļauju izsniegšana</a:t>
            </a:r>
          </a:p>
        </p:txBody>
      </p:sp>
      <p:sp>
        <p:nvSpPr>
          <p:cNvPr id="4" name="Slide Number Placeholder 5"/>
          <p:cNvSpPr>
            <a:spLocks noGrp="1"/>
          </p:cNvSpPr>
          <p:nvPr>
            <p:ph type="sldNum" sz="quarter" idx="4294967295"/>
          </p:nvPr>
        </p:nvSpPr>
        <p:spPr bwMode="auto">
          <a:xfrm>
            <a:off x="8534400" y="6324600"/>
            <a:ext cx="304800" cy="304800"/>
          </a:xfrm>
          <a:prstGeom prst="rect">
            <a:avLst/>
          </a:prstGeom>
          <a:noFill/>
          <a:ln>
            <a:miter lim="800000"/>
            <a:headEnd/>
            <a:tailEnd/>
          </a:ln>
        </p:spPr>
        <p:txBody>
          <a:bodyPr vert="horz" wrap="square" lIns="93957" tIns="46979" rIns="93957" bIns="46979" numCol="1" anchor="ctr" anchorCtr="0" compatLnSpc="1">
            <a:prstTxWarp prst="textNoShape">
              <a:avLst/>
            </a:prstTxWarp>
          </a:bodyPr>
          <a:lstStyle/>
          <a:p>
            <a:pPr algn="r" eaLnBrk="1" hangingPunct="1"/>
            <a:fld id="{9EF8BD4D-ED07-47F4-83F1-78AE99263118}" type="slidenum">
              <a:rPr lang="en-US" altLang="lv-LV" sz="1000">
                <a:latin typeface="Verdana" pitchFamily="34" charset="0"/>
              </a:rPr>
              <a:pPr algn="r" eaLnBrk="1" hangingPunct="1"/>
              <a:t>13</a:t>
            </a:fld>
            <a:endParaRPr lang="en-US" altLang="lv-LV" sz="1000" dirty="0">
              <a:latin typeface="Verdana" pitchFamily="34" charset="0"/>
            </a:endParaRPr>
          </a:p>
        </p:txBody>
      </p:sp>
    </p:spTree>
    <p:extLst>
      <p:ext uri="{BB962C8B-B14F-4D97-AF65-F5344CB8AC3E}">
        <p14:creationId xmlns:p14="http://schemas.microsoft.com/office/powerpoint/2010/main" val="713619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48721" y="381000"/>
            <a:ext cx="6738079" cy="1036638"/>
          </a:xfrm>
        </p:spPr>
        <p:txBody>
          <a:bodyPr>
            <a:normAutofit/>
          </a:bodyPr>
          <a:lstStyle/>
          <a:p>
            <a:pPr algn="ctr"/>
            <a:r>
              <a:rPr lang="lv-LV" altLang="lv-LV" dirty="0" smtClean="0">
                <a:latin typeface="Calibri" panose="020F0502020204030204" pitchFamily="34" charset="0"/>
                <a:ea typeface="MS PGothic" pitchFamily="34" charset="-128"/>
              </a:rPr>
              <a:t>Latgales plāna 2015-2017 mērķis un pasākumi</a:t>
            </a:r>
            <a:br>
              <a:rPr lang="lv-LV" altLang="lv-LV" dirty="0" smtClean="0">
                <a:latin typeface="Calibri" panose="020F0502020204030204" pitchFamily="34" charset="0"/>
                <a:ea typeface="MS PGothic" pitchFamily="34" charset="-128"/>
              </a:rPr>
            </a:br>
            <a:endParaRPr lang="lv-LV" altLang="lv-LV" dirty="0" smtClean="0">
              <a:latin typeface="Calibri" panose="020F0502020204030204" pitchFamily="34" charset="0"/>
              <a:ea typeface="MS PGothic" pitchFamily="34" charset="-128"/>
            </a:endParaRPr>
          </a:p>
        </p:txBody>
      </p:sp>
      <p:sp>
        <p:nvSpPr>
          <p:cNvPr id="18435" name="Content Placeholder 2"/>
          <p:cNvSpPr>
            <a:spLocks noGrp="1"/>
          </p:cNvSpPr>
          <p:nvPr>
            <p:ph idx="1"/>
          </p:nvPr>
        </p:nvSpPr>
        <p:spPr>
          <a:xfrm>
            <a:off x="584617" y="1590675"/>
            <a:ext cx="8254584" cy="4733925"/>
          </a:xfrm>
        </p:spPr>
        <p:txBody>
          <a:bodyPr/>
          <a:lstStyle/>
          <a:p>
            <a:pPr marL="342900" indent="-342900" algn="just">
              <a:lnSpc>
                <a:spcPct val="80000"/>
              </a:lnSpc>
              <a:spcAft>
                <a:spcPts val="1200"/>
              </a:spcAft>
              <a:buClr>
                <a:srgbClr val="77933C"/>
              </a:buClr>
              <a:buFont typeface="Arial" charset="0"/>
              <a:buChar char="•"/>
            </a:pPr>
            <a:r>
              <a:rPr lang="lv-LV" altLang="lv-LV" sz="2400" dirty="0" smtClean="0">
                <a:latin typeface="Calibri" panose="020F0502020204030204" pitchFamily="34" charset="0"/>
                <a:ea typeface="MS PGothic" pitchFamily="34" charset="-128"/>
              </a:rPr>
              <a:t>Rīcības plāns vērsts uz </a:t>
            </a:r>
            <a:r>
              <a:rPr lang="lv-LV" altLang="lv-LV" sz="2400" b="1" dirty="0" smtClean="0">
                <a:latin typeface="Calibri" panose="020F0502020204030204" pitchFamily="34" charset="0"/>
                <a:ea typeface="MS PGothic" pitchFamily="34" charset="-128"/>
              </a:rPr>
              <a:t>ekonomiskās attīstības veicināšanu</a:t>
            </a:r>
            <a:r>
              <a:rPr lang="lv-LV" altLang="lv-LV" sz="2400" dirty="0" smtClean="0">
                <a:latin typeface="Calibri" panose="020F0502020204030204" pitchFamily="34" charset="0"/>
                <a:ea typeface="MS PGothic" pitchFamily="34" charset="-128"/>
              </a:rPr>
              <a:t>, paaugstinot reģionu iedzīvotāju labklājību un dzīves kvalitāti un tādējādi veicinot arī piederības sajūtu Latvijai</a:t>
            </a:r>
          </a:p>
          <a:p>
            <a:pPr marL="342900" indent="-342900" algn="just">
              <a:lnSpc>
                <a:spcPct val="80000"/>
              </a:lnSpc>
              <a:spcAft>
                <a:spcPts val="1200"/>
              </a:spcAft>
              <a:buClr>
                <a:srgbClr val="77933C"/>
              </a:buClr>
              <a:buFont typeface="Arial" charset="0"/>
              <a:buChar char="•"/>
            </a:pPr>
            <a:endParaRPr lang="lv-LV" altLang="lv-LV" sz="2400" dirty="0" smtClean="0">
              <a:latin typeface="Calibri" panose="020F0502020204030204" pitchFamily="34" charset="0"/>
              <a:ea typeface="MS PGothic" pitchFamily="34" charset="-128"/>
            </a:endParaRPr>
          </a:p>
          <a:p>
            <a:pPr algn="just">
              <a:lnSpc>
                <a:spcPct val="80000"/>
              </a:lnSpc>
              <a:spcAft>
                <a:spcPts val="1200"/>
              </a:spcAft>
              <a:buClr>
                <a:srgbClr val="77933C"/>
              </a:buClr>
            </a:pPr>
            <a:r>
              <a:rPr lang="lv-LV" altLang="lv-LV" sz="2400" b="1" dirty="0" smtClean="0">
                <a:latin typeface="Calibri" panose="020F0502020204030204" pitchFamily="34" charset="0"/>
                <a:ea typeface="MS PGothic" pitchFamily="34" charset="-128"/>
              </a:rPr>
              <a:t>Pasākumi:</a:t>
            </a:r>
            <a:endParaRPr lang="lv-LV" altLang="lv-LV" sz="2400" b="1" dirty="0">
              <a:latin typeface="Calibri" panose="020F0502020204030204" pitchFamily="34" charset="0"/>
              <a:ea typeface="MS PGothic" pitchFamily="34" charset="-128"/>
            </a:endParaRPr>
          </a:p>
          <a:p>
            <a:pPr marL="342900" indent="-342900" algn="just">
              <a:lnSpc>
                <a:spcPct val="80000"/>
              </a:lnSpc>
              <a:spcAft>
                <a:spcPts val="1200"/>
              </a:spcAft>
              <a:buClr>
                <a:srgbClr val="77933C"/>
              </a:buClr>
              <a:buFont typeface="Times New Roman" pitchFamily="18" charset="0"/>
              <a:buAutoNum type="arabicPeriod"/>
            </a:pPr>
            <a:r>
              <a:rPr lang="lv-LV" altLang="lv-LV" sz="2400" b="1" dirty="0">
                <a:latin typeface="Calibri" panose="020F0502020204030204" pitchFamily="34" charset="0"/>
                <a:ea typeface="MS PGothic" pitchFamily="34" charset="-128"/>
              </a:rPr>
              <a:t>ES fondu ieguldījumi </a:t>
            </a:r>
            <a:r>
              <a:rPr lang="lv-LV" altLang="lv-LV" sz="2400" dirty="0">
                <a:latin typeface="Calibri" panose="020F0502020204030204" pitchFamily="34" charset="0"/>
                <a:ea typeface="MS PGothic" pitchFamily="34" charset="-128"/>
              </a:rPr>
              <a:t>degradēto teritoriju </a:t>
            </a:r>
            <a:r>
              <a:rPr lang="lv-LV" altLang="lv-LV" sz="2400" dirty="0" err="1">
                <a:latin typeface="Calibri" panose="020F0502020204030204" pitchFamily="34" charset="0"/>
                <a:ea typeface="MS PGothic" pitchFamily="34" charset="-128"/>
              </a:rPr>
              <a:t>revitalizācijā</a:t>
            </a:r>
            <a:r>
              <a:rPr lang="lv-LV" altLang="lv-LV" sz="2400" dirty="0">
                <a:latin typeface="Calibri" panose="020F0502020204030204" pitchFamily="34" charset="0"/>
                <a:ea typeface="MS PGothic" pitchFamily="34" charset="-128"/>
              </a:rPr>
              <a:t> Latgales plānošanas reģiona un Alūksnes novada pašvaldībās</a:t>
            </a:r>
          </a:p>
          <a:p>
            <a:pPr marL="342900" indent="-342900" algn="just">
              <a:lnSpc>
                <a:spcPct val="80000"/>
              </a:lnSpc>
              <a:spcAft>
                <a:spcPts val="1200"/>
              </a:spcAft>
              <a:buClr>
                <a:srgbClr val="77933C"/>
              </a:buClr>
              <a:buFont typeface="Times New Roman" pitchFamily="18" charset="0"/>
              <a:buAutoNum type="arabicPeriod"/>
            </a:pPr>
            <a:endParaRPr lang="lv-LV" altLang="lv-LV" sz="2400" b="1" dirty="0">
              <a:latin typeface="Calibri" panose="020F0502020204030204" pitchFamily="34" charset="0"/>
              <a:ea typeface="MS PGothic" pitchFamily="34" charset="-128"/>
            </a:endParaRPr>
          </a:p>
          <a:p>
            <a:pPr marL="342900" indent="-342900" algn="just">
              <a:lnSpc>
                <a:spcPct val="80000"/>
              </a:lnSpc>
              <a:spcAft>
                <a:spcPts val="1200"/>
              </a:spcAft>
              <a:buClr>
                <a:srgbClr val="77933C"/>
              </a:buClr>
              <a:buFont typeface="Times New Roman" pitchFamily="18" charset="0"/>
              <a:buAutoNum type="arabicPeriod"/>
            </a:pPr>
            <a:r>
              <a:rPr lang="lv-LV" altLang="lv-LV" sz="2400" b="1" dirty="0">
                <a:latin typeface="Calibri" panose="020F0502020204030204" pitchFamily="34" charset="0"/>
                <a:ea typeface="MS PGothic" pitchFamily="34" charset="-128"/>
              </a:rPr>
              <a:t>Nodokļu politikas izmaiņas</a:t>
            </a:r>
          </a:p>
          <a:p>
            <a:pPr marL="342900" indent="-342900" algn="just">
              <a:lnSpc>
                <a:spcPct val="80000"/>
              </a:lnSpc>
              <a:spcAft>
                <a:spcPts val="1200"/>
              </a:spcAft>
              <a:buClr>
                <a:srgbClr val="77933C"/>
              </a:buClr>
              <a:buFont typeface="Arial" charset="0"/>
              <a:buChar char="•"/>
            </a:pPr>
            <a:endParaRPr lang="lv-LV" altLang="lv-LV" sz="2400" dirty="0" smtClean="0">
              <a:latin typeface="Calibri" panose="020F0502020204030204" pitchFamily="34" charset="0"/>
              <a:ea typeface="MS PGothic" pitchFamily="34" charset="-128"/>
            </a:endParaRPr>
          </a:p>
        </p:txBody>
      </p:sp>
      <p:sp>
        <p:nvSpPr>
          <p:cNvPr id="18436" name="Slide Number Placeholder 5"/>
          <p:cNvSpPr>
            <a:spLocks noGrp="1"/>
          </p:cNvSpPr>
          <p:nvPr>
            <p:ph type="sldNum" sz="quarter" idx="13"/>
          </p:nvPr>
        </p:nvSpPr>
        <p:spPr bwMode="auto">
          <a:noFill/>
          <a:ln>
            <a:miter lim="800000"/>
            <a:headEnd/>
            <a:tailEnd/>
          </a:ln>
        </p:spPr>
        <p:txBody>
          <a:bodyPr vert="horz" wrap="square" lIns="93957" tIns="46979" rIns="93957" bIns="46979" numCol="1" anchor="ctr" anchorCtr="0" compatLnSpc="1">
            <a:prstTxWarp prst="textNoShape">
              <a:avLst/>
            </a:prstTxWarp>
          </a:bodyPr>
          <a:lstStyle/>
          <a:p>
            <a:fld id="{9EF8BD4D-ED07-47F4-83F1-78AE99263118}" type="slidenum">
              <a:rPr lang="en-US" altLang="lv-LV">
                <a:solidFill>
                  <a:schemeClr val="tx1"/>
                </a:solidFill>
              </a:rPr>
              <a:pPr/>
              <a:t>14</a:t>
            </a:fld>
            <a:endParaRPr lang="en-US" altLang="lv-LV" dirty="0">
              <a:solidFill>
                <a:schemeClr val="tx1"/>
              </a:solidFill>
            </a:endParaRPr>
          </a:p>
        </p:txBody>
      </p:sp>
    </p:spTree>
    <p:extLst>
      <p:ext uri="{BB962C8B-B14F-4D97-AF65-F5344CB8AC3E}">
        <p14:creationId xmlns:p14="http://schemas.microsoft.com/office/powerpoint/2010/main" val="3900524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590800" y="381000"/>
            <a:ext cx="6096000" cy="1036638"/>
          </a:xfrm>
        </p:spPr>
        <p:txBody>
          <a:bodyPr/>
          <a:lstStyle/>
          <a:p>
            <a:r>
              <a:rPr lang="lv-LV" altLang="lv-LV" sz="2000" dirty="0" smtClean="0">
                <a:ea typeface="MS PGothic" pitchFamily="34" charset="-128"/>
              </a:rPr>
              <a:t>Degradēto teritoriju </a:t>
            </a:r>
            <a:r>
              <a:rPr lang="lv-LV" altLang="lv-LV" sz="2000" dirty="0" err="1" smtClean="0">
                <a:ea typeface="MS PGothic" pitchFamily="34" charset="-128"/>
              </a:rPr>
              <a:t>revitalizācija</a:t>
            </a:r>
            <a:r>
              <a:rPr lang="lv-LV" altLang="lv-LV" sz="2000" dirty="0" smtClean="0">
                <a:ea typeface="MS PGothic" pitchFamily="34" charset="-128"/>
              </a:rPr>
              <a:t> (1)</a:t>
            </a:r>
            <a:endParaRPr lang="lv-LV" altLang="lv-LV" sz="2200" dirty="0" smtClean="0">
              <a:ea typeface="MS PGothic" pitchFamily="34" charset="-128"/>
            </a:endParaRPr>
          </a:p>
        </p:txBody>
      </p:sp>
      <p:sp>
        <p:nvSpPr>
          <p:cNvPr id="20483" name="Content Placeholder 2"/>
          <p:cNvSpPr>
            <a:spLocks noGrp="1"/>
          </p:cNvSpPr>
          <p:nvPr>
            <p:ph idx="1"/>
          </p:nvPr>
        </p:nvSpPr>
        <p:spPr>
          <a:xfrm>
            <a:off x="190500" y="1627188"/>
            <a:ext cx="8639175" cy="5002212"/>
          </a:xfrm>
        </p:spPr>
        <p:txBody>
          <a:bodyPr>
            <a:normAutofit fontScale="92500" lnSpcReduction="10000"/>
          </a:bodyPr>
          <a:lstStyle/>
          <a:p>
            <a:pPr algn="just">
              <a:spcBef>
                <a:spcPct val="0"/>
              </a:spcBef>
              <a:spcAft>
                <a:spcPts val="600"/>
              </a:spcAft>
              <a:buClr>
                <a:srgbClr val="000000"/>
              </a:buClr>
            </a:pPr>
            <a:r>
              <a:rPr lang="lv-LV" altLang="lv-LV" sz="1600" b="1" dirty="0" smtClean="0">
                <a:ea typeface="MS PGothic" pitchFamily="34" charset="-128"/>
                <a:sym typeface="Arial" charset="0"/>
              </a:rPr>
              <a:t>SAM 5.6.2. – Teritoriju </a:t>
            </a:r>
            <a:r>
              <a:rPr lang="lv-LV" altLang="lv-LV" sz="1600" b="1" dirty="0" err="1" smtClean="0">
                <a:ea typeface="MS PGothic" pitchFamily="34" charset="-128"/>
                <a:sym typeface="Arial" charset="0"/>
              </a:rPr>
              <a:t>revitalizācija</a:t>
            </a:r>
            <a:r>
              <a:rPr lang="lv-LV" altLang="lv-LV" sz="1600" b="1" dirty="0" smtClean="0">
                <a:ea typeface="MS PGothic" pitchFamily="34" charset="-128"/>
                <a:sym typeface="Arial" charset="0"/>
              </a:rPr>
              <a:t>, reģenerējot degradētās teritorijas atbilstoši pašvaldību integrētajām attīstības programmām </a:t>
            </a:r>
            <a:r>
              <a:rPr lang="lv-LV" altLang="lv-LV" sz="1600" dirty="0" smtClean="0">
                <a:ea typeface="MS PGothic" pitchFamily="34" charset="-128"/>
                <a:sym typeface="Arial" charset="0"/>
              </a:rPr>
              <a:t>(</a:t>
            </a:r>
            <a:r>
              <a:rPr lang="lv-LV" altLang="lv-LV" sz="1600" dirty="0" smtClean="0">
                <a:ea typeface="MS PGothic" pitchFamily="34" charset="-128"/>
              </a:rPr>
              <a:t>236,52 milj. EUR, </a:t>
            </a:r>
            <a:r>
              <a:rPr lang="lv-LV" altLang="lv-LV" sz="1600" b="1" dirty="0" smtClean="0">
                <a:ea typeface="MS PGothic" pitchFamily="34" charset="-128"/>
              </a:rPr>
              <a:t>Latgales plānošanas reģionam un Alūksnes novadam iezīmētais finansējums - </a:t>
            </a:r>
            <a:r>
              <a:rPr lang="lv-LV" altLang="lv-LV" sz="1600" b="1" dirty="0" smtClean="0">
                <a:ea typeface="MS PGothic" pitchFamily="34" charset="-128"/>
                <a:sym typeface="Arial" charset="0"/>
              </a:rPr>
              <a:t>52,24 milj. EUR</a:t>
            </a:r>
            <a:r>
              <a:rPr lang="lv-LV" altLang="lv-LV" sz="1600" dirty="0" smtClean="0">
                <a:ea typeface="MS PGothic" pitchFamily="34" charset="-128"/>
              </a:rPr>
              <a:t>)</a:t>
            </a:r>
          </a:p>
          <a:p>
            <a:pPr algn="just">
              <a:spcBef>
                <a:spcPct val="0"/>
              </a:spcBef>
              <a:spcAft>
                <a:spcPts val="600"/>
              </a:spcAft>
              <a:buClr>
                <a:srgbClr val="000000"/>
              </a:buClr>
            </a:pPr>
            <a:endParaRPr lang="lv-LV" altLang="lv-LV" sz="1600" b="1" dirty="0" smtClean="0">
              <a:ea typeface="MS PGothic" pitchFamily="34" charset="-128"/>
              <a:sym typeface="Arial" charset="0"/>
            </a:endParaRPr>
          </a:p>
          <a:p>
            <a:pPr algn="just">
              <a:spcBef>
                <a:spcPct val="0"/>
              </a:spcBef>
              <a:spcAft>
                <a:spcPts val="600"/>
              </a:spcAft>
              <a:buClr>
                <a:srgbClr val="000000"/>
              </a:buClr>
            </a:pPr>
            <a:r>
              <a:rPr lang="lv-LV" altLang="lv-LV" sz="1600" b="1" dirty="0" smtClean="0">
                <a:ea typeface="MS PGothic" pitchFamily="34" charset="-128"/>
                <a:sym typeface="Arial" charset="0"/>
              </a:rPr>
              <a:t>Atbalsts: </a:t>
            </a:r>
            <a:r>
              <a:rPr lang="lv-LV" altLang="lv-LV" sz="1600" dirty="0" smtClean="0">
                <a:ea typeface="MS PGothic" pitchFamily="34" charset="-128"/>
                <a:sym typeface="Arial" charset="0"/>
              </a:rPr>
              <a:t>pašvaldību attīstības programmās noteiktajiem publiskās infrastruktūras investīciju projektiem, kas vērsti uz </a:t>
            </a:r>
            <a:r>
              <a:rPr lang="lv-LV" altLang="lv-LV" sz="1600" b="1" dirty="0" smtClean="0">
                <a:ea typeface="MS PGothic" pitchFamily="34" charset="-128"/>
                <a:sym typeface="Arial" charset="0"/>
              </a:rPr>
              <a:t>pilsētvides </a:t>
            </a:r>
            <a:r>
              <a:rPr lang="lv-LV" altLang="lv-LV" sz="1600" b="1" dirty="0" err="1" smtClean="0">
                <a:ea typeface="MS PGothic" pitchFamily="34" charset="-128"/>
                <a:sym typeface="Arial" charset="0"/>
              </a:rPr>
              <a:t>revitalizācijas</a:t>
            </a:r>
            <a:r>
              <a:rPr lang="lv-LV" altLang="lv-LV" sz="1600" b="1" dirty="0" smtClean="0">
                <a:ea typeface="MS PGothic" pitchFamily="34" charset="-128"/>
                <a:sym typeface="Arial" charset="0"/>
              </a:rPr>
              <a:t> veicināšanu</a:t>
            </a:r>
            <a:r>
              <a:rPr lang="lv-LV" altLang="lv-LV" sz="1600" dirty="0" smtClean="0">
                <a:ea typeface="MS PGothic" pitchFamily="34" charset="-128"/>
                <a:sym typeface="Arial" charset="0"/>
              </a:rPr>
              <a:t>, bijušo rūpniecisko teritoriju un citu uzņēmējdarbībai plānoto vai izmantoto degradēto teritoriju atjaunošanu, lai pielāgotu tās </a:t>
            </a:r>
            <a:r>
              <a:rPr lang="lv-LV" altLang="lv-LV" sz="1600" b="1" dirty="0" smtClean="0">
                <a:ea typeface="MS PGothic" pitchFamily="34" charset="-128"/>
                <a:sym typeface="Arial" charset="0"/>
              </a:rPr>
              <a:t>jaunu uzņēmumu izvietošanai vai esošo uzņēmumu paplašināšanai</a:t>
            </a:r>
          </a:p>
          <a:p>
            <a:pPr algn="just">
              <a:spcAft>
                <a:spcPts val="1200"/>
              </a:spcAft>
              <a:buClr>
                <a:srgbClr val="000000"/>
              </a:buClr>
            </a:pPr>
            <a:endParaRPr lang="lv-LV" altLang="lv-LV" sz="1600" b="1" dirty="0" smtClean="0">
              <a:ea typeface="MS PGothic" pitchFamily="34" charset="-128"/>
              <a:sym typeface="Arial" charset="0"/>
            </a:endParaRPr>
          </a:p>
          <a:p>
            <a:pPr algn="just">
              <a:spcAft>
                <a:spcPts val="1200"/>
              </a:spcAft>
              <a:buClr>
                <a:srgbClr val="000000"/>
              </a:buClr>
            </a:pPr>
            <a:r>
              <a:rPr lang="lv-LV" altLang="lv-LV" sz="1600" b="1" dirty="0" smtClean="0">
                <a:ea typeface="MS PGothic" pitchFamily="34" charset="-128"/>
                <a:sym typeface="Arial" charset="0"/>
              </a:rPr>
              <a:t>Attiecināmās izmaksas: </a:t>
            </a:r>
            <a:r>
              <a:rPr lang="lv-LV" altLang="lv-LV" sz="1600" dirty="0" smtClean="0">
                <a:ea typeface="MS PGothic" pitchFamily="34" charset="-128"/>
              </a:rPr>
              <a:t>ielu/ceļu, inženierkomunikāciju un ēku būvniecība, pārbūve un atjaunošana, aprīkojuma izmaksas (ierobežotā apjomā), teritorijas attīrīšana un labiekārtošana</a:t>
            </a:r>
            <a:endParaRPr lang="lv-LV" altLang="lv-LV" sz="1600" b="1" dirty="0" smtClean="0">
              <a:ea typeface="MS PGothic" pitchFamily="34" charset="-128"/>
            </a:endParaRPr>
          </a:p>
          <a:p>
            <a:pPr algn="just">
              <a:buClr>
                <a:srgbClr val="000000"/>
              </a:buClr>
            </a:pPr>
            <a:r>
              <a:rPr lang="lv-LV" altLang="lv-LV" sz="1600" b="1" dirty="0" smtClean="0">
                <a:ea typeface="MS PGothic" pitchFamily="34" charset="-128"/>
                <a:sym typeface="Arial" charset="0"/>
              </a:rPr>
              <a:t>Finansējuma saņēmēji: </a:t>
            </a:r>
            <a:r>
              <a:rPr lang="lv-LV" altLang="lv-LV" sz="1600" dirty="0" smtClean="0">
                <a:ea typeface="MS PGothic" pitchFamily="34" charset="-128"/>
                <a:sym typeface="Arial" charset="0"/>
              </a:rPr>
              <a:t>pašvaldības (</a:t>
            </a:r>
            <a:r>
              <a:rPr lang="lv-LV" altLang="lv-LV" sz="1600" b="1" dirty="0" smtClean="0">
                <a:ea typeface="MS PGothic" pitchFamily="34" charset="-128"/>
                <a:sym typeface="Arial" charset="0"/>
              </a:rPr>
              <a:t>individuālie un sadarbības projekti</a:t>
            </a:r>
            <a:r>
              <a:rPr lang="lv-LV" altLang="lv-LV" sz="1600" dirty="0" smtClean="0">
                <a:ea typeface="MS PGothic" pitchFamily="34" charset="-128"/>
                <a:sym typeface="Arial" charset="0"/>
              </a:rPr>
              <a:t>)</a:t>
            </a:r>
          </a:p>
          <a:p>
            <a:pPr algn="just">
              <a:spcBef>
                <a:spcPts val="1200"/>
              </a:spcBef>
              <a:buClr>
                <a:srgbClr val="000000"/>
              </a:buClr>
            </a:pPr>
            <a:r>
              <a:rPr lang="lv-LV" altLang="lv-LV" sz="1600" b="1" dirty="0" smtClean="0">
                <a:ea typeface="MS PGothic" pitchFamily="34" charset="-128"/>
                <a:sym typeface="Arial" charset="0"/>
              </a:rPr>
              <a:t>Rezultāts:</a:t>
            </a:r>
          </a:p>
          <a:p>
            <a:pPr marL="1104900" lvl="1" indent="-342900" algn="just">
              <a:lnSpc>
                <a:spcPct val="80000"/>
              </a:lnSpc>
              <a:buClr>
                <a:srgbClr val="77933C"/>
              </a:buClr>
              <a:buFont typeface="Arial" charset="0"/>
              <a:buChar char="•"/>
            </a:pPr>
            <a:r>
              <a:rPr lang="lv-LV" altLang="lv-LV" sz="1600" b="1" dirty="0" smtClean="0">
                <a:latin typeface="Verdana" pitchFamily="34" charset="0"/>
                <a:ea typeface="Verdana" pitchFamily="34" charset="0"/>
              </a:rPr>
              <a:t>Strādājošo skaita </a:t>
            </a:r>
            <a:r>
              <a:rPr lang="lv-LV" altLang="lv-LV" sz="1600" dirty="0" smtClean="0">
                <a:latin typeface="Verdana" pitchFamily="34" charset="0"/>
                <a:ea typeface="Verdana" pitchFamily="34" charset="0"/>
              </a:rPr>
              <a:t>pieaugums privātajā sektorā</a:t>
            </a:r>
          </a:p>
          <a:p>
            <a:pPr marL="1104900" lvl="1" indent="-342900" algn="just">
              <a:lnSpc>
                <a:spcPct val="80000"/>
              </a:lnSpc>
              <a:buClr>
                <a:srgbClr val="77933C"/>
              </a:buClr>
              <a:buFont typeface="Arial" charset="0"/>
              <a:buChar char="•"/>
            </a:pPr>
            <a:r>
              <a:rPr lang="lv-LV" altLang="lv-LV" sz="1600" dirty="0" smtClean="0">
                <a:latin typeface="Verdana" pitchFamily="34" charset="0"/>
                <a:ea typeface="Verdana" pitchFamily="34" charset="0"/>
              </a:rPr>
              <a:t>Papildus piesaistītās  </a:t>
            </a:r>
            <a:r>
              <a:rPr lang="lv-LV" altLang="lv-LV" sz="1600" b="1" dirty="0" smtClean="0">
                <a:latin typeface="Verdana" pitchFamily="34" charset="0"/>
                <a:ea typeface="Verdana" pitchFamily="34" charset="0"/>
              </a:rPr>
              <a:t>privātā sektora nefinanšu investīcijas</a:t>
            </a:r>
          </a:p>
          <a:p>
            <a:pPr marL="1104900" lvl="1" indent="-342900" algn="just">
              <a:lnSpc>
                <a:spcPct val="80000"/>
              </a:lnSpc>
              <a:buClr>
                <a:srgbClr val="77933C"/>
              </a:buClr>
              <a:buFont typeface="Arial" charset="0"/>
              <a:buChar char="•"/>
            </a:pPr>
            <a:r>
              <a:rPr lang="sv-SE" altLang="lv-LV" sz="1600" b="1" dirty="0" smtClean="0">
                <a:latin typeface="Verdana" pitchFamily="34" charset="0"/>
                <a:ea typeface="Verdana" pitchFamily="34" charset="0"/>
                <a:sym typeface="Arial" charset="0"/>
              </a:rPr>
              <a:t>Degradēto teritoriju platības </a:t>
            </a:r>
            <a:r>
              <a:rPr lang="sv-SE" altLang="lv-LV" sz="1600" dirty="0" smtClean="0">
                <a:latin typeface="Verdana" pitchFamily="34" charset="0"/>
                <a:ea typeface="Verdana" pitchFamily="34" charset="0"/>
                <a:sym typeface="Arial" charset="0"/>
              </a:rPr>
              <a:t>samazinājums</a:t>
            </a:r>
            <a:endParaRPr lang="lv-LV" altLang="lv-LV" sz="1600" dirty="0" smtClean="0">
              <a:latin typeface="Verdana" pitchFamily="34" charset="0"/>
              <a:ea typeface="Verdana" pitchFamily="34" charset="0"/>
              <a:sym typeface="Arial" charset="0"/>
            </a:endParaRPr>
          </a:p>
        </p:txBody>
      </p:sp>
      <p:sp>
        <p:nvSpPr>
          <p:cNvPr id="20484" name="Slide Number Placeholder 5"/>
          <p:cNvSpPr>
            <a:spLocks noGrp="1"/>
          </p:cNvSpPr>
          <p:nvPr>
            <p:ph type="sldNum" sz="quarter" idx="13"/>
          </p:nvPr>
        </p:nvSpPr>
        <p:spPr bwMode="auto">
          <a:noFill/>
          <a:ln>
            <a:miter lim="800000"/>
            <a:headEnd/>
            <a:tailEnd/>
          </a:ln>
        </p:spPr>
        <p:txBody>
          <a:bodyPr/>
          <a:lstStyle/>
          <a:p>
            <a:fld id="{E8F1FC9E-1C7C-4034-A2A1-8573F0C3E075}" type="slidenum">
              <a:rPr lang="en-US" altLang="lv-LV">
                <a:solidFill>
                  <a:schemeClr val="tx1"/>
                </a:solidFill>
              </a:rPr>
              <a:pPr/>
              <a:t>15</a:t>
            </a:fld>
            <a:endParaRPr lang="en-US" altLang="lv-LV">
              <a:solidFill>
                <a:schemeClr val="tx1"/>
              </a:solidFill>
            </a:endParaRPr>
          </a:p>
        </p:txBody>
      </p:sp>
    </p:spTree>
    <p:extLst>
      <p:ext uri="{BB962C8B-B14F-4D97-AF65-F5344CB8AC3E}">
        <p14:creationId xmlns:p14="http://schemas.microsoft.com/office/powerpoint/2010/main" val="28177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90800" y="381000"/>
            <a:ext cx="6096000" cy="1036638"/>
          </a:xfrm>
        </p:spPr>
        <p:txBody>
          <a:bodyPr/>
          <a:lstStyle/>
          <a:p>
            <a:r>
              <a:rPr lang="lv-LV" altLang="lv-LV" sz="2000" smtClean="0">
                <a:ea typeface="MS PGothic" pitchFamily="34" charset="-128"/>
              </a:rPr>
              <a:t>Degradēto teritoriju revitalizācija (2)</a:t>
            </a:r>
            <a:endParaRPr lang="lv-LV" altLang="lv-LV" sz="2200" smtClean="0">
              <a:ea typeface="MS PGothic" pitchFamily="34" charset="-128"/>
            </a:endParaRPr>
          </a:p>
        </p:txBody>
      </p:sp>
      <p:sp>
        <p:nvSpPr>
          <p:cNvPr id="21507" name="Content Placeholder 2"/>
          <p:cNvSpPr>
            <a:spLocks noGrp="1"/>
          </p:cNvSpPr>
          <p:nvPr>
            <p:ph idx="1"/>
          </p:nvPr>
        </p:nvSpPr>
        <p:spPr>
          <a:xfrm>
            <a:off x="190500" y="1614488"/>
            <a:ext cx="8639175" cy="5014912"/>
          </a:xfrm>
        </p:spPr>
        <p:txBody>
          <a:bodyPr/>
          <a:lstStyle/>
          <a:p>
            <a:pPr lvl="1" algn="just">
              <a:buFont typeface="Arial" charset="0"/>
              <a:buChar char="•"/>
            </a:pPr>
            <a:r>
              <a:rPr lang="lv-LV" altLang="lv-LV" sz="1600" dirty="0" smtClean="0">
                <a:latin typeface="Verdana" pitchFamily="34" charset="0"/>
              </a:rPr>
              <a:t>Projekti balstīti uz:</a:t>
            </a:r>
          </a:p>
          <a:p>
            <a:pPr lvl="2" algn="just"/>
            <a:r>
              <a:rPr lang="lv-LV" altLang="lv-LV" sz="1600" dirty="0" smtClean="0">
                <a:latin typeface="Verdana" pitchFamily="34" charset="0"/>
              </a:rPr>
              <a:t>Latgales reģiona pašvaldību vajadzībām un </a:t>
            </a:r>
            <a:r>
              <a:rPr lang="lv-LV" altLang="lv-LV" sz="1600" b="1" dirty="0" smtClean="0">
                <a:latin typeface="Verdana" pitchFamily="34" charset="0"/>
              </a:rPr>
              <a:t>sadarbību starp publisko un privāto sektoru</a:t>
            </a:r>
          </a:p>
          <a:p>
            <a:pPr lvl="2" algn="just"/>
            <a:r>
              <a:rPr lang="lv-LV" altLang="lv-LV" sz="1600" dirty="0" smtClean="0">
                <a:latin typeface="Verdana" pitchFamily="34" charset="0"/>
              </a:rPr>
              <a:t>apzinātiem Latgales PR </a:t>
            </a:r>
            <a:r>
              <a:rPr lang="lv-LV" altLang="lv-LV" sz="1600" b="1" dirty="0" smtClean="0">
                <a:latin typeface="Verdana" pitchFamily="34" charset="0"/>
              </a:rPr>
              <a:t>stratēģiskās attīstības mērķiem, prioritātēm,  iespējām un resursiem</a:t>
            </a:r>
          </a:p>
          <a:p>
            <a:pPr lvl="2" algn="just"/>
            <a:r>
              <a:rPr lang="lv-LV" altLang="lv-LV" sz="1600" dirty="0" smtClean="0">
                <a:latin typeface="Verdana" pitchFamily="34" charset="0"/>
              </a:rPr>
              <a:t>ražošanas teritorijās esošo un potenciālo </a:t>
            </a:r>
            <a:r>
              <a:rPr lang="lv-LV" altLang="lv-LV" sz="1600" b="1" dirty="0" smtClean="0">
                <a:latin typeface="Verdana" pitchFamily="34" charset="0"/>
              </a:rPr>
              <a:t>komersantu vajadzībām</a:t>
            </a:r>
            <a:r>
              <a:rPr lang="lv-LV" altLang="lv-LV" sz="1600" dirty="0" smtClean="0">
                <a:latin typeface="Verdana" pitchFamily="34" charset="0"/>
              </a:rPr>
              <a:t>, t.sk.:</a:t>
            </a:r>
          </a:p>
          <a:p>
            <a:pPr lvl="3" algn="just"/>
            <a:r>
              <a:rPr lang="lv-LV" altLang="lv-LV" sz="1600" b="1" dirty="0" smtClean="0">
                <a:latin typeface="Verdana" pitchFamily="34" charset="0"/>
              </a:rPr>
              <a:t>nepieciešamība pēc ērtākas piekļuves ražošanas zonām, </a:t>
            </a:r>
            <a:r>
              <a:rPr lang="lv-LV" altLang="lv-LV" sz="1600" dirty="0" smtClean="0">
                <a:latin typeface="Verdana" pitchFamily="34" charset="0"/>
              </a:rPr>
              <a:t>visām inženiertehniskajām komunikācijām</a:t>
            </a:r>
          </a:p>
          <a:p>
            <a:pPr lvl="3" algn="just"/>
            <a:r>
              <a:rPr lang="lv-LV" altLang="lv-LV" sz="1600" dirty="0">
                <a:latin typeface="Verdana" pitchFamily="34" charset="0"/>
              </a:rPr>
              <a:t>n</a:t>
            </a:r>
            <a:r>
              <a:rPr lang="lv-LV" altLang="lv-LV" sz="1600" dirty="0" smtClean="0">
                <a:latin typeface="Verdana" pitchFamily="34" charset="0"/>
              </a:rPr>
              <a:t>epieciešamība palielināt ražošanas apjomu </a:t>
            </a:r>
            <a:r>
              <a:rPr lang="lv-LV" altLang="lv-LV" sz="1600" b="1" dirty="0" smtClean="0">
                <a:latin typeface="Verdana" pitchFamily="34" charset="0"/>
              </a:rPr>
              <a:t>lauksaimniecības, kokapstrādes u.c. </a:t>
            </a:r>
            <a:r>
              <a:rPr lang="lv-LV" altLang="lv-LV" sz="1600" b="1" dirty="0">
                <a:latin typeface="Verdana" pitchFamily="34" charset="0"/>
              </a:rPr>
              <a:t>j</a:t>
            </a:r>
            <a:r>
              <a:rPr lang="lv-LV" altLang="lv-LV" sz="1600" b="1" dirty="0" smtClean="0">
                <a:latin typeface="Verdana" pitchFamily="34" charset="0"/>
              </a:rPr>
              <a:t>omās</a:t>
            </a:r>
          </a:p>
          <a:p>
            <a:pPr lvl="3" algn="just"/>
            <a:r>
              <a:rPr lang="lv-LV" altLang="lv-LV" sz="1600" dirty="0" smtClean="0">
                <a:latin typeface="Verdana" pitchFamily="34" charset="0"/>
              </a:rPr>
              <a:t>nepieciešamība </a:t>
            </a:r>
            <a:r>
              <a:rPr lang="lv-LV" altLang="lv-LV" sz="1600" b="1" dirty="0" smtClean="0">
                <a:latin typeface="Verdana" pitchFamily="34" charset="0"/>
              </a:rPr>
              <a:t>pēc kooperācijas iespējām</a:t>
            </a:r>
            <a:r>
              <a:rPr lang="lv-LV" altLang="lv-LV" sz="1600" dirty="0" smtClean="0">
                <a:latin typeface="Verdana" pitchFamily="34" charset="0"/>
              </a:rPr>
              <a:t> un vienotām plašākām pārstrādes un/vai noliktavu telpām</a:t>
            </a:r>
          </a:p>
          <a:p>
            <a:pPr lvl="3" algn="just"/>
            <a:r>
              <a:rPr lang="lv-LV" altLang="lv-LV" sz="1600" dirty="0" smtClean="0">
                <a:latin typeface="Verdana" pitchFamily="34" charset="0"/>
              </a:rPr>
              <a:t>vēlme izmantot </a:t>
            </a:r>
            <a:r>
              <a:rPr lang="lv-LV" altLang="lv-LV" sz="1600" b="1" dirty="0" smtClean="0">
                <a:latin typeface="Verdana" pitchFamily="34" charset="0"/>
              </a:rPr>
              <a:t>centralizēti administrētas un labiekārtotas ražošanas telpas</a:t>
            </a:r>
            <a:r>
              <a:rPr lang="lv-LV" altLang="lv-LV" sz="1600" dirty="0" smtClean="0">
                <a:latin typeface="Verdana" pitchFamily="34" charset="0"/>
              </a:rPr>
              <a:t>, ēku kompleksus un zemes gabalus jaunu biznesa ideju realizācijai</a:t>
            </a:r>
          </a:p>
        </p:txBody>
      </p:sp>
      <p:sp>
        <p:nvSpPr>
          <p:cNvPr id="21508" name="Slide Number Placeholder 5"/>
          <p:cNvSpPr>
            <a:spLocks noGrp="1"/>
          </p:cNvSpPr>
          <p:nvPr>
            <p:ph type="sldNum" sz="quarter" idx="13"/>
          </p:nvPr>
        </p:nvSpPr>
        <p:spPr bwMode="auto">
          <a:noFill/>
          <a:ln>
            <a:miter lim="800000"/>
            <a:headEnd/>
            <a:tailEnd/>
          </a:ln>
        </p:spPr>
        <p:txBody>
          <a:bodyPr/>
          <a:lstStyle/>
          <a:p>
            <a:fld id="{CF226AE5-7D4E-45F5-B8DA-667AAA19BA05}" type="slidenum">
              <a:rPr lang="en-US" altLang="lv-LV"/>
              <a:pPr/>
              <a:t>16</a:t>
            </a:fld>
            <a:endParaRPr lang="en-US" altLang="lv-LV" dirty="0"/>
          </a:p>
        </p:txBody>
      </p:sp>
    </p:spTree>
    <p:extLst>
      <p:ext uri="{BB962C8B-B14F-4D97-AF65-F5344CB8AC3E}">
        <p14:creationId xmlns:p14="http://schemas.microsoft.com/office/powerpoint/2010/main" val="2936368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3"/>
          </p:nvPr>
        </p:nvSpPr>
        <p:spPr bwMode="auto">
          <a:xfrm>
            <a:off x="8420100" y="6324600"/>
            <a:ext cx="419100" cy="304800"/>
          </a:xfrm>
          <a:noFill/>
          <a:ln>
            <a:miter lim="800000"/>
            <a:headEnd/>
            <a:tailEnd/>
          </a:ln>
        </p:spPr>
        <p:txBody>
          <a:bodyPr vert="horz" wrap="square" lIns="93957" tIns="46979" rIns="93957" bIns="46979" numCol="1" anchor="ctr" anchorCtr="0" compatLnSpc="1">
            <a:prstTxWarp prst="textNoShape">
              <a:avLst/>
            </a:prstTxWarp>
          </a:bodyPr>
          <a:lstStyle/>
          <a:p>
            <a:fld id="{4EEE4662-44EC-4B10-B449-172793C4A557}" type="slidenum">
              <a:rPr lang="en-US" altLang="lv-LV"/>
              <a:pPr/>
              <a:t>17</a:t>
            </a:fld>
            <a:endParaRPr lang="en-US" altLang="lv-LV" dirty="0"/>
          </a:p>
        </p:txBody>
      </p:sp>
      <p:sp>
        <p:nvSpPr>
          <p:cNvPr id="22531" name="Title 1"/>
          <p:cNvSpPr>
            <a:spLocks noGrp="1"/>
          </p:cNvSpPr>
          <p:nvPr/>
        </p:nvSpPr>
        <p:spPr bwMode="auto">
          <a:xfrm>
            <a:off x="1828800" y="304800"/>
            <a:ext cx="6858000" cy="1143000"/>
          </a:xfrm>
          <a:prstGeom prst="rect">
            <a:avLst/>
          </a:prstGeom>
          <a:noFill/>
          <a:ln w="9525">
            <a:noFill/>
            <a:miter lim="800000"/>
            <a:headEnd/>
            <a:tailEnd/>
          </a:ln>
        </p:spPr>
        <p:txBody>
          <a:bodyPr anchor="ctr"/>
          <a:lstStyle/>
          <a:p>
            <a:pPr algn="ctr" defTabSz="914400" eaLnBrk="1" hangingPunct="1"/>
            <a:r>
              <a:rPr lang="lv-LV" altLang="lv-LV" sz="2000" b="1">
                <a:latin typeface="Verdana" pitchFamily="34" charset="0"/>
              </a:rPr>
              <a:t>Degradēto teritoriju revitalizācija (3) – </a:t>
            </a:r>
          </a:p>
          <a:p>
            <a:pPr algn="ctr" defTabSz="914400" eaLnBrk="1" hangingPunct="1"/>
            <a:r>
              <a:rPr lang="lv-LV" altLang="lv-LV" sz="2000" b="1">
                <a:latin typeface="Verdana" pitchFamily="34" charset="0"/>
              </a:rPr>
              <a:t>finansējuma sadalījuma pārskats </a:t>
            </a:r>
          </a:p>
        </p:txBody>
      </p:sp>
      <p:sp>
        <p:nvSpPr>
          <p:cNvPr id="22532" name="Content Placeholder 2"/>
          <p:cNvSpPr>
            <a:spLocks noGrp="1"/>
          </p:cNvSpPr>
          <p:nvPr/>
        </p:nvSpPr>
        <p:spPr bwMode="auto">
          <a:xfrm>
            <a:off x="457200" y="1630363"/>
            <a:ext cx="8229600" cy="4525962"/>
          </a:xfrm>
          <a:prstGeom prst="rect">
            <a:avLst/>
          </a:prstGeom>
          <a:noFill/>
          <a:ln w="9525">
            <a:noFill/>
            <a:miter lim="800000"/>
            <a:headEnd/>
            <a:tailEnd/>
          </a:ln>
        </p:spPr>
        <p:txBody>
          <a:bodyPr/>
          <a:lstStyle/>
          <a:p>
            <a:pPr marL="342900" indent="-342900" defTabSz="914400" eaLnBrk="1" hangingPunct="1">
              <a:spcBef>
                <a:spcPct val="20000"/>
              </a:spcBef>
              <a:buFont typeface="Arial" charset="0"/>
              <a:buChar char="•"/>
            </a:pPr>
            <a:r>
              <a:rPr lang="lv-LV" altLang="lv-LV" sz="1600" dirty="0">
                <a:latin typeface="Verdana" pitchFamily="34" charset="0"/>
              </a:rPr>
              <a:t>Kopējā </a:t>
            </a:r>
            <a:r>
              <a:rPr lang="lv-LV" altLang="lv-LV" sz="1600" b="1" dirty="0">
                <a:latin typeface="Verdana" pitchFamily="34" charset="0"/>
              </a:rPr>
              <a:t>prioritāro</a:t>
            </a:r>
            <a:r>
              <a:rPr lang="lv-LV" altLang="lv-LV" sz="1600" dirty="0">
                <a:latin typeface="Verdana" pitchFamily="34" charset="0"/>
              </a:rPr>
              <a:t> projektu budžetu summa: </a:t>
            </a:r>
          </a:p>
          <a:p>
            <a:pPr marL="342900" indent="-342900" algn="ctr" defTabSz="914400" eaLnBrk="1" hangingPunct="1">
              <a:spcBef>
                <a:spcPct val="20000"/>
              </a:spcBef>
              <a:buFont typeface="Arial" charset="0"/>
              <a:buNone/>
            </a:pPr>
            <a:r>
              <a:rPr lang="lv-LV" altLang="lv-LV" sz="1600" dirty="0">
                <a:latin typeface="Verdana" pitchFamily="34" charset="0"/>
              </a:rPr>
              <a:t>52 247 </a:t>
            </a:r>
            <a:r>
              <a:rPr lang="lv-LV" altLang="lv-LV" sz="1600" dirty="0" smtClean="0">
                <a:latin typeface="Verdana" pitchFamily="34" charset="0"/>
              </a:rPr>
              <a:t>026,00 </a:t>
            </a:r>
            <a:r>
              <a:rPr lang="lv-LV" altLang="lv-LV" sz="1600" dirty="0">
                <a:latin typeface="Verdana" pitchFamily="34" charset="0"/>
              </a:rPr>
              <a:t>EUR (ERAF daļa)</a:t>
            </a:r>
          </a:p>
          <a:p>
            <a:pPr marL="342900" indent="-342900" defTabSz="914400" eaLnBrk="1" hangingPunct="1">
              <a:spcBef>
                <a:spcPct val="20000"/>
              </a:spcBef>
              <a:buFont typeface="Arial" charset="0"/>
              <a:buChar char="•"/>
            </a:pPr>
            <a:r>
              <a:rPr lang="lv-LV" altLang="lv-LV" sz="1600" dirty="0">
                <a:latin typeface="Verdana" pitchFamily="34" charset="0"/>
              </a:rPr>
              <a:t>Kopējā </a:t>
            </a:r>
            <a:r>
              <a:rPr lang="lv-LV" altLang="lv-LV" sz="1600" b="1" dirty="0">
                <a:latin typeface="Verdana" pitchFamily="34" charset="0"/>
              </a:rPr>
              <a:t>rezerves </a:t>
            </a:r>
            <a:r>
              <a:rPr lang="lv-LV" altLang="lv-LV" sz="1600" dirty="0">
                <a:latin typeface="Verdana" pitchFamily="34" charset="0"/>
              </a:rPr>
              <a:t>projektu budžetu summa: </a:t>
            </a:r>
          </a:p>
          <a:p>
            <a:pPr marL="342900" indent="-342900" algn="ctr" defTabSz="914400" eaLnBrk="1" hangingPunct="1">
              <a:spcBef>
                <a:spcPct val="20000"/>
              </a:spcBef>
              <a:buFont typeface="Arial" charset="0"/>
              <a:buNone/>
            </a:pPr>
            <a:r>
              <a:rPr lang="lv-LV" altLang="lv-LV" sz="1600" dirty="0">
                <a:latin typeface="Verdana" pitchFamily="34" charset="0"/>
              </a:rPr>
              <a:t>42 750 </a:t>
            </a:r>
            <a:r>
              <a:rPr lang="lv-LV" altLang="lv-LV" sz="1600" dirty="0" smtClean="0">
                <a:latin typeface="Verdana" pitchFamily="34" charset="0"/>
              </a:rPr>
              <a:t>050,48 </a:t>
            </a:r>
            <a:r>
              <a:rPr lang="lv-LV" altLang="lv-LV" sz="1600" dirty="0">
                <a:latin typeface="Verdana" pitchFamily="34" charset="0"/>
              </a:rPr>
              <a:t>EUR (ERAF daļa)</a:t>
            </a:r>
          </a:p>
          <a:p>
            <a:pPr marL="342900" indent="-342900" algn="ctr" defTabSz="914400" eaLnBrk="1" hangingPunct="1">
              <a:spcBef>
                <a:spcPct val="20000"/>
              </a:spcBef>
              <a:buFont typeface="Arial" charset="0"/>
              <a:buNone/>
            </a:pPr>
            <a:endParaRPr lang="lv-LV" altLang="lv-LV" sz="1600" dirty="0">
              <a:latin typeface="Verdana" pitchFamily="34" charset="0"/>
            </a:endParaRPr>
          </a:p>
          <a:p>
            <a:pPr marL="342900" indent="-342900" algn="ctr" defTabSz="914400" eaLnBrk="1" hangingPunct="1">
              <a:spcBef>
                <a:spcPct val="20000"/>
              </a:spcBef>
              <a:buFont typeface="Arial" charset="0"/>
              <a:buNone/>
            </a:pPr>
            <a:r>
              <a:rPr lang="lv-LV" altLang="lv-LV" sz="1600" dirty="0">
                <a:latin typeface="Verdana" pitchFamily="34" charset="0"/>
              </a:rPr>
              <a:t>Vērtējot </a:t>
            </a:r>
            <a:r>
              <a:rPr lang="lv-LV" altLang="lv-LV" sz="1600" b="1" dirty="0">
                <a:latin typeface="Verdana" pitchFamily="34" charset="0"/>
              </a:rPr>
              <a:t>teritoriāli, prioritāro projektu ERAF finansējums provizoriski sadalās šādi: </a:t>
            </a:r>
            <a:endParaRPr lang="lv-LV" altLang="lv-LV" sz="1600" dirty="0">
              <a:latin typeface="Verdana" pitchFamily="34" charset="0"/>
            </a:endParaRPr>
          </a:p>
          <a:p>
            <a:pPr marL="342900" indent="-342900" defTabSz="914400" eaLnBrk="1" hangingPunct="1">
              <a:spcBef>
                <a:spcPct val="20000"/>
              </a:spcBef>
              <a:buFont typeface="Arial" charset="0"/>
              <a:buChar char="•"/>
            </a:pPr>
            <a:endParaRPr lang="lv-LV" altLang="lv-LV" sz="1600" dirty="0">
              <a:latin typeface="Verdan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95285976"/>
              </p:ext>
            </p:extLst>
          </p:nvPr>
        </p:nvGraphicFramePr>
        <p:xfrm>
          <a:off x="719138" y="3894138"/>
          <a:ext cx="7700962" cy="1947863"/>
        </p:xfrm>
        <a:graphic>
          <a:graphicData uri="http://schemas.openxmlformats.org/drawingml/2006/table">
            <a:tbl>
              <a:tblPr/>
              <a:tblGrid>
                <a:gridCol w="5773737"/>
                <a:gridCol w="1927225"/>
              </a:tblGrid>
              <a:tr h="595313">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700" b="0" i="0" u="none" strike="noStrike" cap="none" normalizeH="0" baseline="0" dirty="0" smtClean="0">
                          <a:ln>
                            <a:noFill/>
                          </a:ln>
                          <a:solidFill>
                            <a:schemeClr val="tx1"/>
                          </a:solidFill>
                          <a:effectLst/>
                          <a:latin typeface="Verdana" pitchFamily="34" charset="0"/>
                          <a:ea typeface="MS PGothic" pitchFamily="34" charset="-128"/>
                        </a:rPr>
                        <a:t>Daugavpils, Rēzekne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700" b="0" i="0" u="none" strike="noStrike" cap="none" normalizeH="0" baseline="0" dirty="0" smtClean="0">
                          <a:ln>
                            <a:noFill/>
                          </a:ln>
                          <a:solidFill>
                            <a:schemeClr val="tx1"/>
                          </a:solidFill>
                          <a:effectLst/>
                          <a:latin typeface="Verdana" pitchFamily="34" charset="0"/>
                          <a:ea typeface="MS PGothic" pitchFamily="34" charset="-128"/>
                        </a:rPr>
                        <a:t>17,35 milj. EUR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700" b="0" i="0" u="none" strike="noStrike" cap="none" normalizeH="0" baseline="0" smtClean="0">
                          <a:ln>
                            <a:noFill/>
                          </a:ln>
                          <a:solidFill>
                            <a:schemeClr val="tx1"/>
                          </a:solidFill>
                          <a:effectLst/>
                          <a:latin typeface="Verdana" pitchFamily="34" charset="0"/>
                          <a:ea typeface="MS PGothic" pitchFamily="34" charset="-128"/>
                        </a:rPr>
                        <a:t>Balvu novads, Krāslavas novads, Līvānu novads, Ludzas novads, Preiļu novads, Alūksnes novads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700" b="0" i="0" u="none" strike="noStrike" cap="none" normalizeH="0" baseline="0" dirty="0" smtClean="0">
                          <a:ln>
                            <a:noFill/>
                          </a:ln>
                          <a:solidFill>
                            <a:schemeClr val="tx1"/>
                          </a:solidFill>
                          <a:effectLst/>
                          <a:latin typeface="Verdana" pitchFamily="34" charset="0"/>
                          <a:ea typeface="MS PGothic" pitchFamily="34" charset="-128"/>
                        </a:rPr>
                        <a:t>11,89 milj. EUR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700" b="0" i="0" u="none" strike="noStrike" cap="none" normalizeH="0" baseline="0" smtClean="0">
                          <a:ln>
                            <a:noFill/>
                          </a:ln>
                          <a:solidFill>
                            <a:schemeClr val="tx1"/>
                          </a:solidFill>
                          <a:effectLst/>
                          <a:latin typeface="Verdana" pitchFamily="34" charset="0"/>
                          <a:ea typeface="MS PGothic" pitchFamily="34" charset="-128"/>
                        </a:rPr>
                        <a:t>pārējie Latgales reģiona novadi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700" b="0" i="0" u="none" strike="noStrike" cap="none" normalizeH="0" baseline="0" dirty="0" smtClean="0">
                          <a:ln>
                            <a:noFill/>
                          </a:ln>
                          <a:solidFill>
                            <a:schemeClr val="tx1"/>
                          </a:solidFill>
                          <a:effectLst/>
                          <a:latin typeface="Verdana" pitchFamily="34" charset="0"/>
                          <a:ea typeface="MS PGothic" pitchFamily="34" charset="-128"/>
                        </a:rPr>
                        <a:t>23,00 milj. EUR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sz="1700" b="1" i="0" u="none" strike="noStrike" cap="none" normalizeH="0" baseline="0" smtClean="0">
                          <a:ln>
                            <a:noFill/>
                          </a:ln>
                          <a:solidFill>
                            <a:schemeClr val="tx1"/>
                          </a:solidFill>
                          <a:effectLst/>
                          <a:latin typeface="Verdana" pitchFamily="34" charset="0"/>
                          <a:ea typeface="MS PGothic" pitchFamily="34" charset="-128"/>
                        </a:rPr>
                        <a:t>KOPĀ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700" b="1" i="0" u="none" strike="noStrike" cap="none" normalizeH="0" baseline="0" dirty="0" smtClean="0">
                          <a:ln>
                            <a:noFill/>
                          </a:ln>
                          <a:solidFill>
                            <a:schemeClr val="tx1"/>
                          </a:solidFill>
                          <a:effectLst/>
                          <a:latin typeface="Verdana" pitchFamily="34" charset="0"/>
                          <a:ea typeface="MS PGothic" pitchFamily="34" charset="-128"/>
                        </a:rPr>
                        <a:t>52,24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41449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590800" y="152400"/>
            <a:ext cx="6096000" cy="476250"/>
          </a:xfrm>
        </p:spPr>
        <p:txBody>
          <a:bodyPr/>
          <a:lstStyle/>
          <a:p>
            <a:r>
              <a:rPr lang="lv-LV" altLang="lv-LV" sz="2000" smtClean="0">
                <a:ea typeface="MS PGothic" pitchFamily="34" charset="-128"/>
              </a:rPr>
              <a:t>Degradēto teritoriju revitalizācija (4)</a:t>
            </a:r>
            <a:endParaRPr lang="lv-LV" altLang="lv-LV" sz="2200" smtClean="0">
              <a:ea typeface="MS PGothic" pitchFamily="34" charset="-128"/>
            </a:endParaRPr>
          </a:p>
        </p:txBody>
      </p:sp>
      <p:sp>
        <p:nvSpPr>
          <p:cNvPr id="24579" name="Content Placeholder 2"/>
          <p:cNvSpPr>
            <a:spLocks noGrp="1"/>
          </p:cNvSpPr>
          <p:nvPr>
            <p:ph idx="1"/>
          </p:nvPr>
        </p:nvSpPr>
        <p:spPr>
          <a:xfrm>
            <a:off x="1943100" y="733425"/>
            <a:ext cx="6896100" cy="4733925"/>
          </a:xfrm>
        </p:spPr>
        <p:txBody>
          <a:bodyPr/>
          <a:lstStyle/>
          <a:p>
            <a:pPr>
              <a:spcBef>
                <a:spcPct val="0"/>
              </a:spcBef>
              <a:spcAft>
                <a:spcPts val="600"/>
              </a:spcAft>
              <a:buClr>
                <a:srgbClr val="000000"/>
              </a:buClr>
            </a:pPr>
            <a:r>
              <a:rPr lang="lv-LV" altLang="lv-LV" sz="1400" smtClean="0">
                <a:solidFill>
                  <a:srgbClr val="404040"/>
                </a:solidFill>
                <a:ea typeface="MS PGothic" pitchFamily="34" charset="-128"/>
              </a:rPr>
              <a:t>Latgales plānošanas reģions 5.6.2.SAM pieejamā finansējuma apjoma ietvaros ir identificējis </a:t>
            </a:r>
            <a:r>
              <a:rPr lang="lv-LV" altLang="lv-LV" sz="1400" b="1" smtClean="0">
                <a:solidFill>
                  <a:srgbClr val="404040"/>
                </a:solidFill>
                <a:ea typeface="MS PGothic" pitchFamily="34" charset="-128"/>
              </a:rPr>
              <a:t>potenciāli atbalstāmās projektu idejas</a:t>
            </a:r>
            <a:endParaRPr lang="lv-LV" altLang="lv-LV" sz="1400" b="1" smtClean="0">
              <a:solidFill>
                <a:srgbClr val="404040"/>
              </a:solidFill>
              <a:ea typeface="MS PGothic" pitchFamily="34" charset="-128"/>
              <a:sym typeface="Arial" charset="0"/>
            </a:endParaRPr>
          </a:p>
        </p:txBody>
      </p:sp>
      <p:sp>
        <p:nvSpPr>
          <p:cNvPr id="24580" name="Slide Number Placeholder 5"/>
          <p:cNvSpPr>
            <a:spLocks noGrp="1"/>
          </p:cNvSpPr>
          <p:nvPr>
            <p:ph type="sldNum" sz="quarter" idx="13"/>
          </p:nvPr>
        </p:nvSpPr>
        <p:spPr bwMode="auto">
          <a:noFill/>
          <a:ln>
            <a:miter lim="800000"/>
            <a:headEnd/>
            <a:tailEnd/>
          </a:ln>
        </p:spPr>
        <p:txBody>
          <a:bodyPr/>
          <a:lstStyle/>
          <a:p>
            <a:fld id="{AA42CE42-0DBA-4AF9-98AD-1D741C69BA3F}" type="slidenum">
              <a:rPr lang="lv-LV" altLang="lv-LV"/>
              <a:pPr/>
              <a:t>18</a:t>
            </a:fld>
            <a:endParaRPr lang="lv-LV" altLang="lv-LV"/>
          </a:p>
        </p:txBody>
      </p:sp>
      <p:graphicFrame>
        <p:nvGraphicFramePr>
          <p:cNvPr id="7" name="Content Placeholder 3"/>
          <p:cNvGraphicFramePr>
            <a:graphicFrameLocks noGrp="1"/>
          </p:cNvGraphicFramePr>
          <p:nvPr>
            <p:extLst>
              <p:ext uri="{D42A27DB-BD31-4B8C-83A1-F6EECF244321}">
                <p14:modId xmlns:p14="http://schemas.microsoft.com/office/powerpoint/2010/main" val="251008794"/>
              </p:ext>
            </p:extLst>
          </p:nvPr>
        </p:nvGraphicFramePr>
        <p:xfrm>
          <a:off x="198438" y="1350963"/>
          <a:ext cx="8837612" cy="5506721"/>
        </p:xfrm>
        <a:graphic>
          <a:graphicData uri="http://schemas.openxmlformats.org/drawingml/2006/table">
            <a:tbl>
              <a:tblPr/>
              <a:tblGrid>
                <a:gridCol w="1927225"/>
                <a:gridCol w="5699125"/>
                <a:gridCol w="1211262"/>
              </a:tblGrid>
              <a:tr h="317500">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dirty="0" smtClean="0">
                          <a:ln>
                            <a:noFill/>
                          </a:ln>
                          <a:solidFill>
                            <a:srgbClr val="FFFFFF"/>
                          </a:solidFill>
                          <a:effectLst/>
                          <a:latin typeface="Calibri" pitchFamily="34" charset="0"/>
                          <a:ea typeface="MS PGothic" pitchFamily="34" charset="-128"/>
                        </a:rPr>
                        <a:t>Projekta iesniedzējs</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Projekta nosaukums</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Projekta kopsumma, EUR</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88913">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Krāslavas novada dome</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1. Dienvidlatgales pašvaldību degradēto teritoriju revitalizācija uzņēmējdarbības attīstībai</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6 070 605,13</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17500">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Krāslavas novada dome</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2. Krāslavas un Dagdas novadu ceļu tīkla rekonstrukcija uzņēmējdarbības veicināšanai degradētajās teritorijās</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2 500 000</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17500">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Daugavpils pilsētas dome</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3.Degradēto rūpniecisko teritoriju reģenerācija Daugavpils pilsētas, Daugavpils un Ilūkstes novadu teritorijās.</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12 355 224,98</a:t>
                      </a:r>
                    </a:p>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 </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23838">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Daugavpils pilsētas dome</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4. Dienvidlatgales pašvaldību teritoriju pilsētvides revitalizācija ekonomiskās aktivitātes paaugstināšanai</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2 408 029 </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15900">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Daugavpils pilsētas dome</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5. Daugavpils pilsētas Ziemeļu rūpnieciskās zonas publiskās infrastruktūras attīstība II kārta</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3927500</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60363">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Līvānu novada dome</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6. Līvānu novada pašvaldības uzņēmuma SIA </a:t>
                      </a:r>
                      <a:r>
                        <a:rPr kumimoji="0" lang="lv-LV" altLang="en-US" sz="1200" b="0" i="0" u="none" strike="noStrike" cap="none" normalizeH="0" baseline="0" smtClean="0">
                          <a:ln>
                            <a:noFill/>
                          </a:ln>
                          <a:solidFill>
                            <a:srgbClr val="000000"/>
                          </a:solidFill>
                          <a:effectLst/>
                          <a:latin typeface="Calibri" pitchFamily="34" charset="0"/>
                          <a:ea typeface="MS PGothic" pitchFamily="34" charset="-128"/>
                        </a:rPr>
                        <a:t>“</a:t>
                      </a: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Līvānu siltums</a:t>
                      </a:r>
                      <a:r>
                        <a:rPr kumimoji="0" lang="lv-LV" altLang="en-US" sz="1200" b="0" i="0" u="none" strike="noStrike" cap="none" normalizeH="0" baseline="0" smtClean="0">
                          <a:ln>
                            <a:noFill/>
                          </a:ln>
                          <a:solidFill>
                            <a:srgbClr val="000000"/>
                          </a:solidFill>
                          <a:effectLst/>
                          <a:latin typeface="Calibri" pitchFamily="34" charset="0"/>
                          <a:ea typeface="MS PGothic" pitchFamily="34" charset="-128"/>
                        </a:rPr>
                        <a:t>”</a:t>
                      </a: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 teritorijas pielāgošana jaunu uzņēmumu izvietošanai un uzņēmējdarbības attīstības veicināšanai Līvānu industriālajā zonā</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344 283,94</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17500">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Līvānu novada dome</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7. Publiskās infrastruktūras kvalitātes uzlabošana Līvānu industriālās zonas sasniedzamībai un uzņēmējdarbības attīstības veicināšanai</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1 702 564,75</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158750">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Rēzeknes pilsētas dome</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8. Industriālā tīkla izveide Rēzeknes speciālās ekonomiskās zonas teritorijā</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7 573 372,63</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17500">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Rēzeknes pilsētas dome</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9. Industriālo teritoriju tīkla izveide uzņēmējdarbības veicināšanai Rēzeknes pilsētas, Rēzeknes un Viļānu novados</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4 408 941,45</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17500">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dirty="0" smtClean="0">
                          <a:ln>
                            <a:noFill/>
                          </a:ln>
                          <a:solidFill>
                            <a:schemeClr val="tx1"/>
                          </a:solidFill>
                          <a:effectLst/>
                          <a:latin typeface="Calibri" pitchFamily="34" charset="0"/>
                          <a:ea typeface="MS PGothic" pitchFamily="34" charset="-128"/>
                        </a:rPr>
                        <a:t>Ludzas novada pašvaldība</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dirty="0" smtClean="0">
                          <a:ln>
                            <a:noFill/>
                          </a:ln>
                          <a:solidFill>
                            <a:schemeClr val="tx1"/>
                          </a:solidFill>
                          <a:effectLst/>
                          <a:latin typeface="Calibri" pitchFamily="34" charset="0"/>
                          <a:ea typeface="MS PGothic" pitchFamily="34" charset="-128"/>
                        </a:rPr>
                        <a:t>10. Transporta infrastruktūras attīstība uzņēmējdarbības veicināšanai Ludzas, Kārsavas un Ciblas novados</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dirty="0" smtClean="0">
                          <a:ln>
                            <a:noFill/>
                          </a:ln>
                          <a:solidFill>
                            <a:schemeClr val="tx1"/>
                          </a:solidFill>
                          <a:effectLst/>
                          <a:latin typeface="Calibri" pitchFamily="34" charset="0"/>
                          <a:ea typeface="MS PGothic" pitchFamily="34" charset="-128"/>
                        </a:rPr>
                        <a:t>2 147 760</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17500">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dirty="0" smtClean="0">
                          <a:ln>
                            <a:noFill/>
                          </a:ln>
                          <a:solidFill>
                            <a:schemeClr val="tx1"/>
                          </a:solidFill>
                          <a:effectLst/>
                          <a:latin typeface="Calibri" pitchFamily="34" charset="0"/>
                          <a:ea typeface="MS PGothic" pitchFamily="34" charset="-128"/>
                        </a:rPr>
                        <a:t>Ludzas novada pašvaldība</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dirty="0" smtClean="0">
                          <a:ln>
                            <a:noFill/>
                          </a:ln>
                          <a:solidFill>
                            <a:schemeClr val="tx1"/>
                          </a:solidFill>
                          <a:effectLst/>
                          <a:latin typeface="Calibri" pitchFamily="34" charset="0"/>
                          <a:ea typeface="MS PGothic" pitchFamily="34" charset="-128"/>
                        </a:rPr>
                        <a:t>11. Konkurētspējīgas uzņēmējdarbības un pakalpojumu pieejamības vides nodrošināšana Ludzas, Kārsavas, Ciblas un Zilupes novados</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dirty="0" smtClean="0">
                          <a:ln>
                            <a:noFill/>
                          </a:ln>
                          <a:solidFill>
                            <a:schemeClr val="tx1"/>
                          </a:solidFill>
                          <a:effectLst/>
                          <a:latin typeface="Calibri" pitchFamily="34" charset="0"/>
                          <a:ea typeface="MS PGothic" pitchFamily="34" charset="-128"/>
                        </a:rPr>
                        <a:t>3 735 483,99</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158750">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dirty="0" smtClean="0">
                          <a:ln>
                            <a:noFill/>
                          </a:ln>
                          <a:solidFill>
                            <a:schemeClr val="tx1"/>
                          </a:solidFill>
                          <a:effectLst/>
                          <a:latin typeface="Calibri" pitchFamily="34" charset="0"/>
                          <a:ea typeface="MS PGothic" pitchFamily="34" charset="-128"/>
                        </a:rPr>
                        <a:t>Ludzas novada pašvaldība</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dirty="0" smtClean="0">
                          <a:ln>
                            <a:noFill/>
                          </a:ln>
                          <a:solidFill>
                            <a:schemeClr val="tx1"/>
                          </a:solidFill>
                          <a:effectLst/>
                          <a:latin typeface="Calibri" pitchFamily="34" charset="0"/>
                          <a:ea typeface="MS PGothic" pitchFamily="34" charset="-128"/>
                        </a:rPr>
                        <a:t>12. Mājražotāju tīklu izveide Ludzas un Zilupes novados</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dirty="0" smtClean="0">
                          <a:ln>
                            <a:noFill/>
                          </a:ln>
                          <a:solidFill>
                            <a:schemeClr val="tx1"/>
                          </a:solidFill>
                          <a:effectLst/>
                          <a:latin typeface="Calibri" pitchFamily="34" charset="0"/>
                          <a:ea typeface="MS PGothic" pitchFamily="34" charset="-128"/>
                        </a:rPr>
                        <a:t>693 662,39</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00025">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Balvu novada pašvaldība</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dirty="0" smtClean="0">
                          <a:ln>
                            <a:noFill/>
                          </a:ln>
                          <a:solidFill>
                            <a:srgbClr val="000000"/>
                          </a:solidFill>
                          <a:effectLst/>
                          <a:latin typeface="Calibri" pitchFamily="34" charset="0"/>
                          <a:ea typeface="MS PGothic" pitchFamily="34" charset="-128"/>
                        </a:rPr>
                        <a:t>13. Uzņēmējdarbības attīstība Austrumu pierobežā </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dirty="0" smtClean="0">
                          <a:ln>
                            <a:noFill/>
                          </a:ln>
                          <a:solidFill>
                            <a:srgbClr val="000000"/>
                          </a:solidFill>
                          <a:effectLst/>
                          <a:latin typeface="Calibri" pitchFamily="34" charset="0"/>
                          <a:ea typeface="MS PGothic" pitchFamily="34" charset="-128"/>
                        </a:rPr>
                        <a:t>5 480 123,09</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158750">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Alūksnes novada pašvaldība</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14. Alūksnes novada rūpnieciskās apbūves teritorijas attīstība 1.kārta</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2 789 678</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200025">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Preiļu novada dome</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15. Preiļu novada un ietekmes areāla pašvaldību ceļu infrastruktūras attīstība</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5 728 975,06</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20675">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Līvānu novada dome</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16. Publiskās infrastruktūras kvalitātes uzlabošana uzņēmējdarbības attīstības veicināšanai lauku teritorijās </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64 492,93</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12738">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1" i="0" u="none" strike="noStrike" cap="none" normalizeH="0" baseline="0" smtClean="0">
                          <a:ln>
                            <a:noFill/>
                          </a:ln>
                          <a:solidFill>
                            <a:srgbClr val="FFFFFF"/>
                          </a:solidFill>
                          <a:effectLst/>
                          <a:latin typeface="Calibri" pitchFamily="34" charset="0"/>
                          <a:ea typeface="MS PGothic" pitchFamily="34" charset="-128"/>
                        </a:rPr>
                        <a:t> </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r"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smtClean="0">
                          <a:ln>
                            <a:noFill/>
                          </a:ln>
                          <a:solidFill>
                            <a:srgbClr val="000000"/>
                          </a:solidFill>
                          <a:effectLst/>
                          <a:latin typeface="Calibri" pitchFamily="34" charset="0"/>
                          <a:ea typeface="MS PGothic" pitchFamily="34" charset="-128"/>
                        </a:rPr>
                        <a:t>KOPĀ:</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dirty="0" smtClean="0">
                          <a:ln>
                            <a:noFill/>
                          </a:ln>
                          <a:solidFill>
                            <a:srgbClr val="000000"/>
                          </a:solidFill>
                          <a:effectLst/>
                          <a:latin typeface="Calibri" pitchFamily="34" charset="0"/>
                          <a:ea typeface="MS PGothic" pitchFamily="34" charset="-128"/>
                        </a:rPr>
                        <a:t>61930697,34 </a:t>
                      </a:r>
                    </a:p>
                  </a:txBody>
                  <a:tcPr marL="47354" marR="47354"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2464149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3"/>
          </p:nvPr>
        </p:nvSpPr>
        <p:spPr bwMode="auto">
          <a:xfrm>
            <a:off x="8387255" y="6324600"/>
            <a:ext cx="451945" cy="304800"/>
          </a:xfrm>
          <a:noFill/>
          <a:ln>
            <a:miter lim="800000"/>
            <a:headEnd/>
            <a:tailEnd/>
          </a:ln>
        </p:spPr>
        <p:txBody>
          <a:bodyPr/>
          <a:lstStyle/>
          <a:p>
            <a:fld id="{C6EDD03C-FC4F-4341-A236-797FF0B01ACA}" type="slidenum">
              <a:rPr lang="en-US" altLang="en-US" smtClean="0"/>
              <a:pPr/>
              <a:t>19</a:t>
            </a:fld>
            <a:endParaRPr lang="en-US" altLang="en-US" dirty="0" smtClean="0"/>
          </a:p>
        </p:txBody>
      </p:sp>
      <p:sp>
        <p:nvSpPr>
          <p:cNvPr id="5" name="Content Placeholder 3"/>
          <p:cNvSpPr txBox="1">
            <a:spLocks/>
          </p:cNvSpPr>
          <p:nvPr/>
        </p:nvSpPr>
        <p:spPr bwMode="auto">
          <a:xfrm>
            <a:off x="250825" y="549275"/>
            <a:ext cx="8281988" cy="3584575"/>
          </a:xfrm>
          <a:prstGeom prst="rect">
            <a:avLst/>
          </a:prstGeom>
          <a:noFill/>
          <a:ln w="9525">
            <a:noFill/>
            <a:miter lim="800000"/>
            <a:headEnd/>
            <a:tailEnd/>
          </a:ln>
        </p:spPr>
        <p:txBody>
          <a:bodyPr/>
          <a:lstStyle/>
          <a:p>
            <a:pPr eaLnBrk="0" hangingPunct="0">
              <a:spcAft>
                <a:spcPts val="600"/>
              </a:spcAft>
              <a:buClr>
                <a:srgbClr val="000000"/>
              </a:buClr>
              <a:buSzPct val="100000"/>
              <a:defRPr/>
            </a:pPr>
            <a:r>
              <a:rPr lang="lv-LV" altLang="lv-LV" sz="1500" b="1" dirty="0">
                <a:solidFill>
                  <a:srgbClr val="0062AC"/>
                </a:solidFill>
                <a:latin typeface="Arial" panose="020B0604020202020204" pitchFamily="34" charset="0"/>
                <a:sym typeface="Arial" charset="0"/>
              </a:rPr>
              <a:t>		SAM 5.6.2. – atlases kārtas:</a:t>
            </a:r>
          </a:p>
          <a:p>
            <a:pPr marL="342900" indent="-342900" eaLnBrk="0" hangingPunct="0">
              <a:spcAft>
                <a:spcPts val="0"/>
              </a:spcAft>
              <a:buClr>
                <a:srgbClr val="000000"/>
              </a:buClr>
              <a:buSzPct val="100000"/>
              <a:defRPr/>
            </a:pPr>
            <a:r>
              <a:rPr lang="lv-LV" altLang="lv-LV" sz="1500" b="1" dirty="0">
                <a:latin typeface="Arial" panose="020B0604020202020204" pitchFamily="34" charset="0"/>
                <a:sym typeface="Arial" charset="0"/>
              </a:rPr>
              <a:t>			Ieguldījumi degradēto teritoriju </a:t>
            </a:r>
            <a:r>
              <a:rPr lang="lv-LV" altLang="lv-LV" sz="1500" b="1" dirty="0" err="1">
                <a:latin typeface="Arial" panose="020B0604020202020204" pitchFamily="34" charset="0"/>
                <a:sym typeface="Arial" charset="0"/>
              </a:rPr>
              <a:t>revitalizācijā</a:t>
            </a:r>
            <a:r>
              <a:rPr lang="lv-LV" altLang="lv-LV" sz="1500" b="1" dirty="0">
                <a:latin typeface="Arial" panose="020B0604020202020204" pitchFamily="34" charset="0"/>
                <a:sym typeface="Arial" charset="0"/>
              </a:rPr>
              <a:t>:</a:t>
            </a:r>
          </a:p>
          <a:p>
            <a:pPr marL="342900" indent="-342900" eaLnBrk="0" hangingPunct="0">
              <a:spcAft>
                <a:spcPts val="0"/>
              </a:spcAft>
              <a:buClr>
                <a:srgbClr val="000000"/>
              </a:buClr>
              <a:buSzPct val="100000"/>
              <a:defRPr/>
            </a:pPr>
            <a:r>
              <a:rPr lang="lv-LV" altLang="lv-LV" sz="1500" dirty="0">
                <a:latin typeface="Arial" panose="020B0604020202020204" pitchFamily="34" charset="0"/>
                <a:sym typeface="Arial" charset="0"/>
              </a:rPr>
              <a:t>			1)  Republikas pilsētās– 92,13 milj. </a:t>
            </a:r>
            <a:r>
              <a:rPr lang="lv-LV" altLang="lv-LV" sz="1500" i="1" dirty="0" err="1">
                <a:latin typeface="Arial" panose="020B0604020202020204" pitchFamily="34" charset="0"/>
                <a:sym typeface="Arial" charset="0"/>
              </a:rPr>
              <a:t>euro</a:t>
            </a:r>
            <a:r>
              <a:rPr lang="lv-LV" altLang="lv-LV" sz="1500" i="1" dirty="0">
                <a:latin typeface="Arial" panose="020B0604020202020204" pitchFamily="34" charset="0"/>
                <a:sym typeface="Arial" charset="0"/>
              </a:rPr>
              <a:t> </a:t>
            </a:r>
            <a:r>
              <a:rPr lang="lv-LV" altLang="lv-LV" sz="1500" dirty="0">
                <a:latin typeface="Arial" panose="020B0604020202020204" pitchFamily="34" charset="0"/>
                <a:sym typeface="Arial" charset="0"/>
              </a:rPr>
              <a:t>(ERAF</a:t>
            </a:r>
            <a:r>
              <a:rPr lang="lv-LV" altLang="lv-LV" sz="1500" dirty="0" smtClean="0">
                <a:latin typeface="Arial" panose="020B0604020202020204" pitchFamily="34" charset="0"/>
                <a:sym typeface="Arial" charset="0"/>
              </a:rPr>
              <a:t>)</a:t>
            </a:r>
            <a:endParaRPr lang="lv-LV" altLang="lv-LV" sz="1500" dirty="0">
              <a:latin typeface="Arial" panose="020B0604020202020204" pitchFamily="34" charset="0"/>
              <a:sym typeface="Arial" charset="0"/>
            </a:endParaRPr>
          </a:p>
          <a:p>
            <a:pPr marL="342900" indent="-342900" eaLnBrk="0" hangingPunct="0">
              <a:spcAft>
                <a:spcPts val="0"/>
              </a:spcAft>
              <a:buClr>
                <a:srgbClr val="000000"/>
              </a:buClr>
              <a:buSzPct val="100000"/>
              <a:defRPr/>
            </a:pPr>
            <a:r>
              <a:rPr lang="lv-LV" altLang="lv-LV" sz="1500" dirty="0">
                <a:latin typeface="Arial" panose="020B0604020202020204" pitchFamily="34" charset="0"/>
                <a:sym typeface="Arial" charset="0"/>
              </a:rPr>
              <a:t>			2)  21 reģionālā centra pašvaldībās – 92,13 milj. </a:t>
            </a:r>
            <a:r>
              <a:rPr lang="lv-LV" altLang="lv-LV" sz="1500" i="1" dirty="0" err="1">
                <a:latin typeface="Arial" panose="020B0604020202020204" pitchFamily="34" charset="0"/>
                <a:sym typeface="Arial" charset="0"/>
              </a:rPr>
              <a:t>euro</a:t>
            </a:r>
            <a:r>
              <a:rPr lang="lv-LV" altLang="lv-LV" sz="1500" dirty="0">
                <a:latin typeface="Arial" panose="020B0604020202020204" pitchFamily="34" charset="0"/>
                <a:sym typeface="Arial" charset="0"/>
              </a:rPr>
              <a:t> (ERAF)</a:t>
            </a:r>
          </a:p>
          <a:p>
            <a:pPr marL="342900" indent="-342900" eaLnBrk="0" hangingPunct="0">
              <a:spcAft>
                <a:spcPts val="0"/>
              </a:spcAft>
              <a:buClr>
                <a:srgbClr val="000000"/>
              </a:buClr>
              <a:buSzPct val="100000"/>
              <a:defRPr/>
            </a:pPr>
            <a:r>
              <a:rPr lang="lv-LV" altLang="lv-LV" sz="1500" dirty="0">
                <a:latin typeface="Arial" panose="020B0604020202020204" pitchFamily="34" charset="0"/>
                <a:sym typeface="Arial" charset="0"/>
              </a:rPr>
              <a:t>			3)  Latgalē un Alūksnes novadā – 52,24 milj. </a:t>
            </a:r>
            <a:r>
              <a:rPr lang="lv-LV" altLang="lv-LV" sz="1500" i="1" dirty="0" err="1">
                <a:latin typeface="Arial" panose="020B0604020202020204" pitchFamily="34" charset="0"/>
                <a:sym typeface="Arial" charset="0"/>
              </a:rPr>
              <a:t>euro</a:t>
            </a:r>
            <a:r>
              <a:rPr lang="lv-LV" altLang="lv-LV" sz="1500" dirty="0">
                <a:latin typeface="Arial" panose="020B0604020202020204" pitchFamily="34" charset="0"/>
                <a:sym typeface="Arial" charset="0"/>
              </a:rPr>
              <a:t> (ERAF)</a:t>
            </a:r>
          </a:p>
          <a:p>
            <a:pPr eaLnBrk="0" hangingPunct="0">
              <a:spcAft>
                <a:spcPts val="600"/>
              </a:spcAft>
              <a:defRPr/>
            </a:pPr>
            <a:endParaRPr lang="lv-LV" altLang="lv-LV" sz="1500" b="1" dirty="0" smtClean="0">
              <a:solidFill>
                <a:srgbClr val="0062AC"/>
              </a:solidFill>
              <a:latin typeface="Arial" panose="020B0604020202020204" pitchFamily="34" charset="0"/>
              <a:sym typeface="Arial" charset="0"/>
            </a:endParaRPr>
          </a:p>
          <a:p>
            <a:pPr eaLnBrk="0" hangingPunct="0">
              <a:spcAft>
                <a:spcPts val="600"/>
              </a:spcAft>
              <a:defRPr/>
            </a:pPr>
            <a:r>
              <a:rPr lang="lv-LV" altLang="lv-LV" sz="1500" b="1" dirty="0" smtClean="0">
                <a:solidFill>
                  <a:srgbClr val="0062AC"/>
                </a:solidFill>
                <a:latin typeface="Arial" panose="020B0604020202020204" pitchFamily="34" charset="0"/>
                <a:sym typeface="Arial" charset="0"/>
              </a:rPr>
              <a:t>Laika grafiks:</a:t>
            </a:r>
          </a:p>
          <a:p>
            <a:pPr eaLnBrk="0" hangingPunct="0">
              <a:spcAft>
                <a:spcPts val="1200"/>
              </a:spcAft>
              <a:buClr>
                <a:srgbClr val="000000"/>
              </a:buClr>
              <a:buSzPct val="100000"/>
              <a:defRPr/>
            </a:pPr>
            <a:endParaRPr lang="lv-LV" altLang="lv-LV" b="1" dirty="0">
              <a:latin typeface="Arial" charset="0"/>
              <a:sym typeface="Arial" charset="0"/>
            </a:endParaRPr>
          </a:p>
        </p:txBody>
      </p:sp>
      <p:sp>
        <p:nvSpPr>
          <p:cNvPr id="17412" name="Title 1"/>
          <p:cNvSpPr txBox="1">
            <a:spLocks/>
          </p:cNvSpPr>
          <p:nvPr/>
        </p:nvSpPr>
        <p:spPr bwMode="auto">
          <a:xfrm>
            <a:off x="0" y="0"/>
            <a:ext cx="9144000" cy="576263"/>
          </a:xfrm>
          <a:prstGeom prst="rect">
            <a:avLst/>
          </a:prstGeom>
          <a:noFill/>
          <a:ln w="9525">
            <a:noFill/>
            <a:miter lim="800000"/>
            <a:headEnd/>
            <a:tailEnd/>
          </a:ln>
        </p:spPr>
        <p:txBody>
          <a:bodyPr/>
          <a:lstStyle/>
          <a:p>
            <a:pPr algn="ctr" eaLnBrk="0" hangingPunct="0">
              <a:buClr>
                <a:srgbClr val="000000"/>
              </a:buClr>
              <a:buSzPct val="100000"/>
              <a:buFont typeface="Times New Roman" pitchFamily="18" charset="0"/>
              <a:buNone/>
            </a:pPr>
            <a:r>
              <a:rPr lang="lv-LV" altLang="lv-LV" sz="2800" b="1" dirty="0" smtClean="0">
                <a:solidFill>
                  <a:srgbClr val="026227"/>
                </a:solidFill>
                <a:latin typeface="Arial" charset="0"/>
              </a:rPr>
              <a:t>5.6.2.SAM ieviešanas grafiks</a:t>
            </a:r>
            <a:endParaRPr lang="lv-LV" altLang="lv-LV" sz="2800" b="1" dirty="0">
              <a:solidFill>
                <a:srgbClr val="026227"/>
              </a:solidFill>
              <a:latin typeface="Arial" charset="0"/>
            </a:endParaRPr>
          </a:p>
        </p:txBody>
      </p:sp>
      <p:graphicFrame>
        <p:nvGraphicFramePr>
          <p:cNvPr id="8" name="Table 7"/>
          <p:cNvGraphicFramePr>
            <a:graphicFrameLocks noGrp="1"/>
          </p:cNvGraphicFramePr>
          <p:nvPr/>
        </p:nvGraphicFramePr>
        <p:xfrm>
          <a:off x="458787" y="2656194"/>
          <a:ext cx="8074026" cy="2955312"/>
        </p:xfrm>
        <a:graphic>
          <a:graphicData uri="http://schemas.openxmlformats.org/drawingml/2006/table">
            <a:tbl>
              <a:tblPr/>
              <a:tblGrid>
                <a:gridCol w="5040404"/>
                <a:gridCol w="1516811"/>
                <a:gridCol w="1516811"/>
              </a:tblGrid>
              <a:tr h="551556">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tx1"/>
                          </a:solidFill>
                          <a:effectLst/>
                          <a:latin typeface="Arial" pitchFamily="34" charset="0"/>
                          <a:cs typeface="Arial" pitchFamily="34" charset="0"/>
                        </a:rPr>
                        <a:t>Procesa solis</a:t>
                      </a:r>
                      <a:endParaRPr kumimoji="0" lang="lv-LV" sz="1200" b="0" i="0" u="none" strike="noStrike" cap="none" normalizeH="0" baseline="0" dirty="0" smtClean="0">
                        <a:ln>
                          <a:noFill/>
                        </a:ln>
                        <a:solidFill>
                          <a:schemeClr val="tx1"/>
                        </a:solidFill>
                        <a:effectLst/>
                        <a:latin typeface="Arial" pitchFamily="34" charset="0"/>
                        <a:cs typeface="Arial" pitchFamily="34" charset="0"/>
                      </a:endParaRP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tx1"/>
                          </a:solidFill>
                          <a:effectLst/>
                          <a:latin typeface="Arial" pitchFamily="34" charset="0"/>
                          <a:cs typeface="Arial" pitchFamily="34" charset="0"/>
                        </a:rPr>
                        <a:t>Termiņš</a:t>
                      </a:r>
                      <a:endParaRPr kumimoji="0" lang="lv-LV"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tx1"/>
                          </a:solidFill>
                          <a:effectLst/>
                          <a:latin typeface="Arial" pitchFamily="34" charset="0"/>
                          <a:cs typeface="Arial" pitchFamily="34" charset="0"/>
                        </a:rPr>
                        <a:t>1.atlases kārtai</a:t>
                      </a:r>
                      <a:endParaRPr kumimoji="0" lang="lv-LV" sz="1200" b="0" i="0" u="none" strike="noStrike" cap="none" normalizeH="0" baseline="0" dirty="0" smtClean="0">
                        <a:ln>
                          <a:noFill/>
                        </a:ln>
                        <a:solidFill>
                          <a:schemeClr val="tx1"/>
                        </a:solidFill>
                        <a:effectLst/>
                        <a:latin typeface="Arial" pitchFamily="34" charset="0"/>
                        <a:cs typeface="Arial" pitchFamily="34" charset="0"/>
                      </a:endParaRP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tx1"/>
                          </a:solidFill>
                          <a:effectLst/>
                          <a:latin typeface="Arial" pitchFamily="34" charset="0"/>
                          <a:cs typeface="Arial" pitchFamily="34" charset="0"/>
                        </a:rPr>
                        <a:t>Termiņš 2.un 3.atlases kārtai</a:t>
                      </a:r>
                      <a:endParaRPr kumimoji="0" lang="lv-LV" sz="12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316358">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SAM atlases kritēriju apstiprināšana UK </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Arial" pitchFamily="34" charset="0"/>
                          <a:cs typeface="Arial" pitchFamily="34" charset="0"/>
                        </a:rPr>
                        <a:t>30.04.2015.</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Arial" pitchFamily="34" charset="0"/>
                          <a:cs typeface="Arial" pitchFamily="34" charset="0"/>
                        </a:rPr>
                        <a:t>30.04.2015.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16358">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MK noteikumu apstiprināšana MK </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11.2015.</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11.2015.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451563">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ITI MK rīkojums par kopējo finansējumu (6 SAM kopējais) – 1.atlases kārtai</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10.2015.</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451563">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err="1" smtClean="0">
                          <a:ln>
                            <a:noFill/>
                          </a:ln>
                          <a:solidFill>
                            <a:schemeClr val="tx1"/>
                          </a:solidFill>
                          <a:effectLst/>
                          <a:latin typeface="Arial" pitchFamily="34" charset="0"/>
                          <a:cs typeface="Arial" pitchFamily="34" charset="0"/>
                        </a:rPr>
                        <a:t>Priekšatlase</a:t>
                      </a:r>
                      <a:r>
                        <a:rPr kumimoji="0" lang="lv-LV" sz="1200" b="0" i="0" u="none" strike="noStrike" cap="none" normalizeH="0" baseline="0" dirty="0" smtClean="0">
                          <a:ln>
                            <a:noFill/>
                          </a:ln>
                          <a:solidFill>
                            <a:schemeClr val="tx1"/>
                          </a:solidFill>
                          <a:effectLst/>
                          <a:latin typeface="Arial" pitchFamily="34" charset="0"/>
                          <a:cs typeface="Arial" pitchFamily="34" charset="0"/>
                        </a:rPr>
                        <a:t> – Attīstības programmu saskaņošana Koordinācijas padomē </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01.-02.2016.</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01.-02.2016.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551556">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MK rīkojuma par finansējuma un rādītāju sadalījumu apstiprināšana MK – 2. un 3.atlases kārtai</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03.-04.2016.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16358">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Projektu atlase (izsludināšana un iesniegumu sagatavošana)</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No 05.2016.</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No 05.2016.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3867995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398486"/>
            <a:ext cx="6096000" cy="1036642"/>
          </a:xfrm>
        </p:spPr>
        <p:txBody>
          <a:bodyPr>
            <a:noAutofit/>
          </a:bodyPr>
          <a:lstStyle/>
          <a:p>
            <a:r>
              <a:rPr lang="lv-LV" sz="3600" dirty="0" smtClean="0"/>
              <a:t>Izaicinājumi – uzņēmējdarbība kā prioritāte</a:t>
            </a:r>
            <a:endParaRPr lang="en-US" sz="3600" dirty="0"/>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7CFE5AE2-2B15-4615-85AF-49883BF8AD88}" type="slidenum">
              <a:rPr lang="en-US" altLang="lv-LV" smtClean="0"/>
              <a:pPr/>
              <a:t>2</a:t>
            </a:fld>
            <a:endParaRPr lang="en-US" altLang="lv-LV"/>
          </a:p>
        </p:txBody>
      </p:sp>
    </p:spTree>
    <p:extLst>
      <p:ext uri="{BB962C8B-B14F-4D97-AF65-F5344CB8AC3E}">
        <p14:creationId xmlns:p14="http://schemas.microsoft.com/office/powerpoint/2010/main" val="1896273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3"/>
          </p:nvPr>
        </p:nvSpPr>
        <p:spPr bwMode="auto">
          <a:noFill/>
          <a:ln>
            <a:miter lim="800000"/>
            <a:headEnd/>
            <a:tailEnd/>
          </a:ln>
        </p:spPr>
        <p:txBody>
          <a:bodyPr/>
          <a:lstStyle/>
          <a:p>
            <a:fld id="{A4EF1A6C-5F78-4D32-875D-2DD6800CDD1A}" type="slidenum">
              <a:rPr lang="en-US" altLang="en-US"/>
              <a:pPr/>
              <a:t>20</a:t>
            </a:fld>
            <a:endParaRPr lang="en-US" altLang="en-US"/>
          </a:p>
        </p:txBody>
      </p:sp>
      <p:sp>
        <p:nvSpPr>
          <p:cNvPr id="5" name="Content Placeholder 3"/>
          <p:cNvSpPr txBox="1">
            <a:spLocks/>
          </p:cNvSpPr>
          <p:nvPr/>
        </p:nvSpPr>
        <p:spPr bwMode="auto">
          <a:xfrm>
            <a:off x="1828800" y="576263"/>
            <a:ext cx="7010399"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200"/>
              </a:spcAft>
              <a:buClr>
                <a:srgbClr val="000000"/>
              </a:buClr>
              <a:buSzPct val="100000"/>
            </a:pPr>
            <a:r>
              <a:rPr lang="lv-LV" altLang="lv-LV" sz="1700" b="1" dirty="0">
                <a:solidFill>
                  <a:schemeClr val="tx1"/>
                </a:solidFill>
                <a:latin typeface="Arial" panose="020B0604020202020204" pitchFamily="34" charset="0"/>
                <a:cs typeface="Arial" panose="020B0604020202020204" pitchFamily="34" charset="0"/>
                <a:sym typeface="Arial" panose="020B0604020202020204" pitchFamily="34" charset="0"/>
              </a:rPr>
              <a:t>SAM 3.3.1. – Palielināt privāto investīciju apjomu reģionos, veicot </a:t>
            </a:r>
            <a:r>
              <a:rPr lang="lv-LV" altLang="lv-LV" sz="1700" b="1" dirty="0">
                <a:solidFill>
                  <a:srgbClr val="C00000"/>
                </a:solidFill>
                <a:latin typeface="Arial" panose="020B0604020202020204" pitchFamily="34" charset="0"/>
                <a:cs typeface="Arial" panose="020B0604020202020204" pitchFamily="34" charset="0"/>
                <a:sym typeface="Arial" panose="020B0604020202020204" pitchFamily="34" charset="0"/>
              </a:rPr>
              <a:t>ieguldījumus uzņēmējdarbības attīstībai </a:t>
            </a:r>
            <a:r>
              <a:rPr lang="lv-LV" altLang="lv-LV" sz="1700" b="1" dirty="0">
                <a:solidFill>
                  <a:schemeClr val="tx1"/>
                </a:solidFill>
                <a:latin typeface="Arial" panose="020B0604020202020204" pitchFamily="34" charset="0"/>
                <a:cs typeface="Arial" panose="020B0604020202020204" pitchFamily="34" charset="0"/>
                <a:sym typeface="Arial" panose="020B0604020202020204" pitchFamily="34" charset="0"/>
              </a:rPr>
              <a:t>atbilstoši pašvaldību attīstības programmās noteiktajai teritoriju ekonomiskajai specializācijai un balstoties uz vietējo uzņēmēju </a:t>
            </a:r>
            <a:r>
              <a:rPr lang="lv-LV" altLang="lv-LV" sz="1700" b="1" dirty="0" smtClean="0">
                <a:solidFill>
                  <a:schemeClr val="tx1"/>
                </a:solidFill>
                <a:latin typeface="Arial" panose="020B0604020202020204" pitchFamily="34" charset="0"/>
                <a:cs typeface="Arial" panose="020B0604020202020204" pitchFamily="34" charset="0"/>
                <a:sym typeface="Arial" panose="020B0604020202020204" pitchFamily="34" charset="0"/>
              </a:rPr>
              <a:t>vajadzībām</a:t>
            </a:r>
            <a:endParaRPr lang="lv-LV" altLang="lv-LV" b="1" dirty="0" smtClean="0">
              <a:solidFill>
                <a:srgbClr val="0062AC"/>
              </a:solidFill>
              <a:latin typeface="Arial" panose="020B0604020202020204" pitchFamily="34" charset="0"/>
            </a:endParaRPr>
          </a:p>
          <a:p>
            <a:pPr>
              <a:buClr>
                <a:srgbClr val="000000"/>
              </a:buClr>
              <a:buSzPct val="100000"/>
            </a:pPr>
            <a:r>
              <a:rPr lang="lv-LV" altLang="lv-LV" b="1" dirty="0" smtClean="0">
                <a:solidFill>
                  <a:srgbClr val="0062AC"/>
                </a:solidFill>
                <a:latin typeface="Arial" panose="020B0604020202020204" pitchFamily="34" charset="0"/>
              </a:rPr>
              <a:t>59,02 milj. </a:t>
            </a:r>
            <a:r>
              <a:rPr lang="lv-LV" altLang="lv-LV" b="1" i="1" dirty="0" err="1" smtClean="0">
                <a:solidFill>
                  <a:srgbClr val="0062AC"/>
                </a:solidFill>
                <a:latin typeface="Arial" panose="020B0604020202020204" pitchFamily="34" charset="0"/>
                <a:cs typeface="Arial" panose="020B0604020202020204" pitchFamily="34" charset="0"/>
              </a:rPr>
              <a:t>euro</a:t>
            </a:r>
            <a:r>
              <a:rPr lang="lv-LV" altLang="lv-LV" b="1" dirty="0" smtClean="0">
                <a:solidFill>
                  <a:srgbClr val="0062AC"/>
                </a:solidFill>
                <a:latin typeface="Arial" panose="020B0604020202020204" pitchFamily="34" charset="0"/>
              </a:rPr>
              <a:t> ERAF</a:t>
            </a:r>
            <a:endParaRPr lang="lv-LV" altLang="lv-LV" sz="1700" b="1" u="sng" dirty="0">
              <a:solidFill>
                <a:srgbClr val="026227"/>
              </a:solidFill>
              <a:latin typeface="Arial" panose="020B0604020202020204" pitchFamily="34" charset="0"/>
              <a:cs typeface="Arial" panose="020B0604020202020204" pitchFamily="34" charset="0"/>
            </a:endParaRPr>
          </a:p>
        </p:txBody>
      </p:sp>
      <p:sp>
        <p:nvSpPr>
          <p:cNvPr id="6" name="Title 1"/>
          <p:cNvSpPr txBox="1">
            <a:spLocks/>
          </p:cNvSpPr>
          <p:nvPr/>
        </p:nvSpPr>
        <p:spPr bwMode="auto">
          <a:xfrm>
            <a:off x="599606" y="29562"/>
            <a:ext cx="8544393" cy="5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Clr>
                <a:srgbClr val="000000"/>
              </a:buClr>
              <a:buSzPct val="100000"/>
              <a:buFont typeface="Times New Roman" panose="02020603050405020304" pitchFamily="18" charset="0"/>
              <a:buNone/>
            </a:pPr>
            <a:r>
              <a:rPr lang="lv-LV" altLang="lv-LV" sz="2800" b="1" dirty="0" smtClean="0">
                <a:solidFill>
                  <a:srgbClr val="026227"/>
                </a:solidFill>
                <a:latin typeface="Arial" panose="020B0604020202020204" pitchFamily="34" charset="0"/>
              </a:rPr>
              <a:t>Atbalsta iespējas 3.3.1.SAM ietvaros</a:t>
            </a:r>
            <a:endParaRPr lang="lv-LV" altLang="lv-LV" sz="2800" b="1" dirty="0">
              <a:solidFill>
                <a:srgbClr val="026227"/>
              </a:solidFill>
              <a:latin typeface="Arial" panose="020B0604020202020204" pitchFamily="34" charset="0"/>
            </a:endParaRPr>
          </a:p>
        </p:txBody>
      </p:sp>
      <p:sp>
        <p:nvSpPr>
          <p:cNvPr id="7" name="Content Placeholder 3"/>
          <p:cNvSpPr txBox="1">
            <a:spLocks/>
          </p:cNvSpPr>
          <p:nvPr/>
        </p:nvSpPr>
        <p:spPr bwMode="auto">
          <a:xfrm>
            <a:off x="198240" y="2329543"/>
            <a:ext cx="8945760" cy="4437017"/>
          </a:xfrm>
          <a:prstGeom prst="rect">
            <a:avLst/>
          </a:prstGeom>
          <a:noFill/>
          <a:ln>
            <a:noFill/>
          </a:ln>
          <a:effectLst>
            <a:glow rad="139700">
              <a:schemeClr val="accent5">
                <a:satMod val="175000"/>
                <a:alpha val="40000"/>
              </a:schemeClr>
            </a:glow>
          </a:effectLst>
          <a:extLst/>
        </p:spPr>
        <p:txBody>
          <a:bodyPr lIns="90000" tIns="46800" rIns="90000" bIns="46800"/>
          <a:lstStyle>
            <a:lvl1pPr>
              <a:defRPr>
                <a:solidFill>
                  <a:schemeClr val="bg1"/>
                </a:solidFill>
                <a:latin typeface="Times New Roman" panose="02020603050405020304" pitchFamily="18" charset="0"/>
                <a:ea typeface="MS PGothic" panose="020B0600070205080204" pitchFamily="34" charset="-128"/>
              </a:defRPr>
            </a:lvl1pPr>
            <a:lvl2pPr marL="285750">
              <a:defRPr>
                <a:solidFill>
                  <a:schemeClr val="bg1"/>
                </a:solidFill>
                <a:latin typeface="Times New Roman" panose="02020603050405020304" pitchFamily="18" charset="0"/>
                <a:ea typeface="MS PGothic" panose="020B0600070205080204" pitchFamily="34" charset="-128"/>
              </a:defRPr>
            </a:lvl2pPr>
            <a:lvl3pPr>
              <a:defRPr>
                <a:solidFill>
                  <a:schemeClr val="bg1"/>
                </a:solidFill>
                <a:latin typeface="Times New Roman" panose="02020603050405020304" pitchFamily="18" charset="0"/>
                <a:ea typeface="MS PGothic" panose="020B0600070205080204" pitchFamily="34" charset="-128"/>
              </a:defRPr>
            </a:lvl3pPr>
            <a:lvl4pPr>
              <a:defRPr>
                <a:solidFill>
                  <a:schemeClr val="bg1"/>
                </a:solidFill>
                <a:latin typeface="Times New Roman" panose="02020603050405020304" pitchFamily="18" charset="0"/>
                <a:ea typeface="MS PGothic" panose="020B0600070205080204" pitchFamily="34" charset="-128"/>
              </a:defRPr>
            </a:lvl4pPr>
            <a:lvl5pPr>
              <a:defRPr>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defRPr>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defRPr>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defRPr>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defRPr>
                <a:solidFill>
                  <a:schemeClr val="bg1"/>
                </a:solidFill>
                <a:latin typeface="Times New Roman" panose="02020603050405020304" pitchFamily="18" charset="0"/>
                <a:ea typeface="MS PGothic" panose="020B0600070205080204" pitchFamily="34" charset="-128"/>
              </a:defRPr>
            </a:lvl9pPr>
          </a:lstStyle>
          <a:p>
            <a:pPr>
              <a:spcAft>
                <a:spcPts val="200"/>
              </a:spcAft>
              <a:buClr>
                <a:srgbClr val="000000"/>
              </a:buClr>
              <a:buSzPct val="100000"/>
              <a:buFont typeface="Times New Roman" panose="02020603050405020304" pitchFamily="18" charset="0"/>
              <a:buNone/>
              <a:defRPr/>
            </a:pPr>
            <a:r>
              <a:rPr lang="lv-LV" altLang="lv-LV" sz="1600" b="1" dirty="0" smtClean="0">
                <a:solidFill>
                  <a:srgbClr val="0062AC"/>
                </a:solidFill>
                <a:latin typeface="Arial" panose="020B0604020202020204" pitchFamily="34" charset="0"/>
                <a:sym typeface="Arial" panose="020B0604020202020204" pitchFamily="34" charset="0"/>
              </a:rPr>
              <a:t>Plānotais atbalsts:</a:t>
            </a:r>
          </a:p>
          <a:p>
            <a:pPr algn="just">
              <a:spcAft>
                <a:spcPts val="1200"/>
              </a:spcAft>
              <a:buClr>
                <a:srgbClr val="000000"/>
              </a:buClr>
              <a:buSzPct val="100000"/>
              <a:defRPr/>
            </a:pPr>
            <a:r>
              <a:rPr lang="lv-LV" altLang="lv-LV" sz="1600" b="1" dirty="0" smtClean="0">
                <a:solidFill>
                  <a:schemeClr val="tx1"/>
                </a:solidFill>
                <a:latin typeface="Arial" panose="020B0604020202020204" pitchFamily="34" charset="0"/>
                <a:sym typeface="Arial" panose="020B0604020202020204" pitchFamily="34" charset="0"/>
              </a:rPr>
              <a:t>Pašvaldību attīstības programmās noteiktajiem </a:t>
            </a:r>
            <a:r>
              <a:rPr lang="lv-LV" altLang="lv-LV" sz="1600" dirty="0" smtClean="0">
                <a:solidFill>
                  <a:schemeClr val="tx1"/>
                </a:solidFill>
                <a:latin typeface="Arial" panose="020B0604020202020204" pitchFamily="34" charset="0"/>
                <a:sym typeface="Arial" panose="020B0604020202020204" pitchFamily="34" charset="0"/>
              </a:rPr>
              <a:t>prioritārajiem </a:t>
            </a:r>
            <a:r>
              <a:rPr lang="lv-LV" altLang="lv-LV" sz="1600" b="1" dirty="0" smtClean="0">
                <a:solidFill>
                  <a:schemeClr val="tx1"/>
                </a:solidFill>
                <a:latin typeface="Arial" panose="020B0604020202020204" pitchFamily="34" charset="0"/>
                <a:sym typeface="Arial" panose="020B0604020202020204" pitchFamily="34" charset="0"/>
              </a:rPr>
              <a:t>investīciju projektiem</a:t>
            </a:r>
            <a:r>
              <a:rPr lang="lv-LV" altLang="lv-LV" sz="1600" dirty="0" smtClean="0">
                <a:solidFill>
                  <a:schemeClr val="tx1"/>
                </a:solidFill>
                <a:latin typeface="Arial" panose="020B0604020202020204" pitchFamily="34" charset="0"/>
                <a:sym typeface="Arial" panose="020B0604020202020204" pitchFamily="34" charset="0"/>
              </a:rPr>
              <a:t>: uzņēmējdarbības vides uzlabošanai investoru piesaistei un darbavietu radīšanai, veicot investīcijas </a:t>
            </a:r>
            <a:r>
              <a:rPr lang="lv-LV" altLang="lv-LV" sz="1600" b="1" dirty="0" smtClean="0">
                <a:solidFill>
                  <a:schemeClr val="tx1"/>
                </a:solidFill>
                <a:latin typeface="Arial" panose="020B0604020202020204" pitchFamily="34" charset="0"/>
                <a:sym typeface="Arial" panose="020B0604020202020204" pitchFamily="34" charset="0"/>
              </a:rPr>
              <a:t>maza mēroga uzņēmējdarbības atbalsta publiskās infrastruktūras attīstībai </a:t>
            </a:r>
            <a:r>
              <a:rPr lang="lv-LV" altLang="lv-LV" sz="1600" dirty="0" smtClean="0">
                <a:solidFill>
                  <a:schemeClr val="tx1"/>
                </a:solidFill>
                <a:latin typeface="Arial" panose="020B0604020202020204" pitchFamily="34" charset="0"/>
                <a:sym typeface="Arial" panose="020B0604020202020204" pitchFamily="34" charset="0"/>
              </a:rPr>
              <a:t>un pieejamībai, t.sk., nepieciešamo industriālo pieslēgumu </a:t>
            </a:r>
            <a:r>
              <a:rPr lang="lv-LV" altLang="lv-LV" sz="1600" dirty="0">
                <a:solidFill>
                  <a:schemeClr val="tx1"/>
                </a:solidFill>
                <a:latin typeface="Arial" panose="020B0604020202020204" pitchFamily="34" charset="0"/>
                <a:sym typeface="Arial" panose="020B0604020202020204" pitchFamily="34" charset="0"/>
              </a:rPr>
              <a:t>izveidei</a:t>
            </a:r>
            <a:endParaRPr lang="lv-LV" altLang="lv-LV" sz="1600" dirty="0" smtClean="0">
              <a:solidFill>
                <a:schemeClr val="tx1"/>
              </a:solidFill>
              <a:latin typeface="Arial" panose="020B0604020202020204" pitchFamily="34" charset="0"/>
              <a:sym typeface="Arial" panose="020B0604020202020204" pitchFamily="34" charset="0"/>
            </a:endParaRPr>
          </a:p>
          <a:p>
            <a:pPr algn="just">
              <a:spcAft>
                <a:spcPts val="200"/>
              </a:spcAft>
              <a:buClr>
                <a:srgbClr val="000000"/>
              </a:buClr>
              <a:buSzPct val="100000"/>
              <a:buFont typeface="Times New Roman" panose="02020603050405020304" pitchFamily="18" charset="0"/>
              <a:buNone/>
              <a:defRPr/>
            </a:pPr>
            <a:r>
              <a:rPr lang="lv-LV" altLang="lv-LV" sz="1600" b="1" dirty="0">
                <a:solidFill>
                  <a:srgbClr val="0062AC"/>
                </a:solidFill>
                <a:latin typeface="Arial" panose="020B0604020202020204" pitchFamily="34" charset="0"/>
                <a:sym typeface="Arial" panose="020B0604020202020204" pitchFamily="34" charset="0"/>
              </a:rPr>
              <a:t>Finansējuma saņēmēji: </a:t>
            </a:r>
            <a:r>
              <a:rPr lang="lv-LV" altLang="lv-LV" sz="1600" dirty="0" smtClean="0">
                <a:solidFill>
                  <a:schemeClr val="tx1"/>
                </a:solidFill>
                <a:latin typeface="Arial" panose="020B0604020202020204" pitchFamily="34" charset="0"/>
                <a:sym typeface="Arial" panose="020B0604020202020204" pitchFamily="34" charset="0"/>
              </a:rPr>
              <a:t>pašvaldības (9+21+89), </a:t>
            </a:r>
            <a:r>
              <a:rPr lang="lv-LV" altLang="lv-LV" sz="1600" dirty="0">
                <a:solidFill>
                  <a:schemeClr val="tx1"/>
                </a:solidFill>
                <a:latin typeface="Arial" panose="020B0604020202020204" pitchFamily="34" charset="0"/>
                <a:sym typeface="Arial" panose="020B0604020202020204" pitchFamily="34" charset="0"/>
              </a:rPr>
              <a:t>izņemot </a:t>
            </a:r>
            <a:r>
              <a:rPr lang="lv-LV" altLang="lv-LV" sz="1600" dirty="0" smtClean="0">
                <a:solidFill>
                  <a:schemeClr val="tx1"/>
                </a:solidFill>
                <a:latin typeface="Arial" panose="020B0604020202020204" pitchFamily="34" charset="0"/>
                <a:sym typeface="Arial" panose="020B0604020202020204" pitchFamily="34" charset="0"/>
              </a:rPr>
              <a:t>Rīgu</a:t>
            </a:r>
          </a:p>
          <a:p>
            <a:pPr algn="just">
              <a:spcAft>
                <a:spcPts val="200"/>
              </a:spcAft>
              <a:buClr>
                <a:srgbClr val="000000"/>
              </a:buClr>
              <a:buSzPct val="100000"/>
              <a:buFont typeface="Times New Roman" panose="02020603050405020304" pitchFamily="18" charset="0"/>
              <a:buNone/>
              <a:defRPr/>
            </a:pPr>
            <a:endParaRPr lang="lv-LV" altLang="lv-LV" sz="1600" b="1" dirty="0" smtClean="0">
              <a:solidFill>
                <a:srgbClr val="0062AC"/>
              </a:solidFill>
              <a:latin typeface="Arial" panose="020B0604020202020204" pitchFamily="34" charset="0"/>
              <a:sym typeface="Arial" panose="020B0604020202020204" pitchFamily="34" charset="0"/>
            </a:endParaRPr>
          </a:p>
          <a:p>
            <a:pPr algn="just">
              <a:spcAft>
                <a:spcPts val="200"/>
              </a:spcAft>
              <a:buClr>
                <a:srgbClr val="000000"/>
              </a:buClr>
              <a:buSzPct val="100000"/>
              <a:buFont typeface="Times New Roman" panose="02020603050405020304" pitchFamily="18" charset="0"/>
              <a:buNone/>
              <a:defRPr/>
            </a:pPr>
            <a:r>
              <a:rPr lang="lv-LV" altLang="lv-LV" sz="1600" b="1" dirty="0" smtClean="0">
                <a:solidFill>
                  <a:srgbClr val="0062AC"/>
                </a:solidFill>
                <a:latin typeface="Arial" panose="020B0604020202020204" pitchFamily="34" charset="0"/>
                <a:sym typeface="Arial" panose="020B0604020202020204" pitchFamily="34" charset="0"/>
              </a:rPr>
              <a:t>Rezultātā </a:t>
            </a:r>
            <a:r>
              <a:rPr lang="lv-LV" altLang="lv-LV" sz="1600" b="1" dirty="0">
                <a:solidFill>
                  <a:srgbClr val="0062AC"/>
                </a:solidFill>
                <a:latin typeface="Arial" panose="020B0604020202020204" pitchFamily="34" charset="0"/>
                <a:sym typeface="Arial" panose="020B0604020202020204" pitchFamily="34" charset="0"/>
              </a:rPr>
              <a:t>(iznākuma rādītāji):</a:t>
            </a:r>
          </a:p>
          <a:p>
            <a:pPr lvl="1" algn="just">
              <a:spcAft>
                <a:spcPts val="200"/>
              </a:spcAft>
              <a:buClr>
                <a:srgbClr val="000000"/>
              </a:buClr>
              <a:buSzPct val="100000"/>
              <a:buFont typeface="Arial" panose="020B0604020202020204" pitchFamily="34" charset="0"/>
              <a:buChar char="•"/>
              <a:defRPr/>
            </a:pPr>
            <a:r>
              <a:rPr lang="lv-LV" altLang="lv-LV" sz="1600" dirty="0">
                <a:solidFill>
                  <a:schemeClr val="tx1"/>
                </a:solidFill>
                <a:latin typeface="Arial" panose="020B0604020202020204" pitchFamily="34" charset="0"/>
                <a:sym typeface="Arial" panose="020B0604020202020204" pitchFamily="34" charset="0"/>
              </a:rPr>
              <a:t>komersantu, kuri guvuši labumu no investīcijām publiskajā infrastruktūrā, jaunizveidoto darbavietu skaits – vismaz </a:t>
            </a:r>
            <a:r>
              <a:rPr lang="lv-LV" altLang="lv-LV" sz="1600" b="1" dirty="0">
                <a:solidFill>
                  <a:schemeClr val="tx1"/>
                </a:solidFill>
                <a:latin typeface="Arial" panose="020B0604020202020204" pitchFamily="34" charset="0"/>
                <a:sym typeface="Arial" panose="020B0604020202020204" pitchFamily="34" charset="0"/>
              </a:rPr>
              <a:t>968</a:t>
            </a:r>
            <a:r>
              <a:rPr lang="lv-LV" altLang="lv-LV" sz="1600" dirty="0">
                <a:solidFill>
                  <a:schemeClr val="tx1"/>
                </a:solidFill>
                <a:latin typeface="Arial" panose="020B0604020202020204" pitchFamily="34" charset="0"/>
                <a:sym typeface="Arial" panose="020B0604020202020204" pitchFamily="34" charset="0"/>
              </a:rPr>
              <a:t> </a:t>
            </a:r>
            <a:r>
              <a:rPr lang="lv-LV" altLang="lv-LV" sz="1600" b="1" dirty="0">
                <a:solidFill>
                  <a:schemeClr val="tx1"/>
                </a:solidFill>
                <a:latin typeface="Arial" panose="020B0604020202020204" pitchFamily="34" charset="0"/>
                <a:sym typeface="Arial" panose="020B0604020202020204" pitchFamily="34" charset="0"/>
              </a:rPr>
              <a:t>jaunas </a:t>
            </a:r>
            <a:r>
              <a:rPr lang="lv-LV" altLang="lv-LV" sz="1600" b="1" dirty="0" smtClean="0">
                <a:solidFill>
                  <a:schemeClr val="tx1"/>
                </a:solidFill>
                <a:latin typeface="Arial" panose="020B0604020202020204" pitchFamily="34" charset="0"/>
                <a:sym typeface="Arial" panose="020B0604020202020204" pitchFamily="34" charset="0"/>
              </a:rPr>
              <a:t>darbavietas</a:t>
            </a:r>
            <a:endParaRPr lang="lv-LV" altLang="lv-LV" sz="1600" baseline="30000" dirty="0">
              <a:solidFill>
                <a:schemeClr val="tx1"/>
              </a:solidFill>
              <a:latin typeface="Arial" panose="020B0604020202020204" pitchFamily="34" charset="0"/>
              <a:sym typeface="Arial" panose="020B0604020202020204" pitchFamily="34" charset="0"/>
            </a:endParaRPr>
          </a:p>
          <a:p>
            <a:pPr lvl="1" algn="just">
              <a:spcAft>
                <a:spcPts val="200"/>
              </a:spcAft>
              <a:buClr>
                <a:srgbClr val="000000"/>
              </a:buClr>
              <a:buSzPct val="100000"/>
              <a:buFont typeface="Arial" panose="020B0604020202020204" pitchFamily="34" charset="0"/>
              <a:buChar char="•"/>
              <a:defRPr/>
            </a:pPr>
            <a:r>
              <a:rPr lang="lv-LV" altLang="lv-LV" sz="1600" dirty="0" smtClean="0">
                <a:solidFill>
                  <a:schemeClr val="tx1"/>
                </a:solidFill>
                <a:latin typeface="Arial" panose="020B0604020202020204" pitchFamily="34" charset="0"/>
                <a:sym typeface="Arial" panose="020B0604020202020204" pitchFamily="34" charset="0"/>
              </a:rPr>
              <a:t>komersantu </a:t>
            </a:r>
            <a:r>
              <a:rPr lang="lv-LV" altLang="lv-LV" sz="1600" dirty="0">
                <a:solidFill>
                  <a:schemeClr val="tx1"/>
                </a:solidFill>
                <a:latin typeface="Arial" panose="020B0604020202020204" pitchFamily="34" charset="0"/>
                <a:sym typeface="Arial" panose="020B0604020202020204" pitchFamily="34" charset="0"/>
              </a:rPr>
              <a:t>skaits, kuri guvuši labumu no projekta ietvaros veiktajām investīcijām publiskajā infrastruktūrā – vismaz </a:t>
            </a:r>
            <a:r>
              <a:rPr lang="lv-LV" altLang="lv-LV" sz="1600" b="1" dirty="0">
                <a:solidFill>
                  <a:schemeClr val="tx1"/>
                </a:solidFill>
                <a:latin typeface="Arial" panose="020B0604020202020204" pitchFamily="34" charset="0"/>
                <a:sym typeface="Arial" panose="020B0604020202020204" pitchFamily="34" charset="0"/>
              </a:rPr>
              <a:t>185 </a:t>
            </a:r>
            <a:r>
              <a:rPr lang="lv-LV" altLang="lv-LV" sz="1600" b="1" dirty="0" smtClean="0">
                <a:solidFill>
                  <a:schemeClr val="tx1"/>
                </a:solidFill>
                <a:latin typeface="Arial" panose="020B0604020202020204" pitchFamily="34" charset="0"/>
                <a:sym typeface="Arial" panose="020B0604020202020204" pitchFamily="34" charset="0"/>
              </a:rPr>
              <a:t>komersanti</a:t>
            </a: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a:p>
            <a:pPr>
              <a:spcAft>
                <a:spcPts val="1200"/>
              </a:spcAft>
              <a:buClr>
                <a:srgbClr val="000000"/>
              </a:buClr>
              <a:buSzPct val="100000"/>
              <a:defRPr/>
            </a:pPr>
            <a:endParaRPr lang="lv-LV" altLang="lv-LV" sz="1600" dirty="0" smtClean="0">
              <a:solidFill>
                <a:schemeClr val="tx1"/>
              </a:solidFill>
              <a:latin typeface="Arial" panose="020B0604020202020204" pitchFamily="34" charset="0"/>
              <a:sym typeface="Arial" panose="020B0604020202020204" pitchFamily="34" charset="0"/>
            </a:endParaRPr>
          </a:p>
        </p:txBody>
      </p:sp>
      <p:pic>
        <p:nvPicPr>
          <p:cNvPr id="8" name="Picture 2" descr="http://rdpad.lv/news_img/airof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2542" y="1729476"/>
            <a:ext cx="1556658" cy="9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718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3"/>
          </p:nvPr>
        </p:nvSpPr>
        <p:spPr bwMode="auto">
          <a:xfrm>
            <a:off x="8376745" y="6324600"/>
            <a:ext cx="462455" cy="304800"/>
          </a:xfrm>
          <a:noFill/>
          <a:ln>
            <a:miter lim="800000"/>
            <a:headEnd/>
            <a:tailEnd/>
          </a:ln>
        </p:spPr>
        <p:txBody>
          <a:bodyPr/>
          <a:lstStyle/>
          <a:p>
            <a:fld id="{02A6AFAE-E042-4394-BECF-30987E34F79C}" type="slidenum">
              <a:rPr lang="en-US" altLang="en-US" smtClean="0"/>
              <a:pPr/>
              <a:t>21</a:t>
            </a:fld>
            <a:endParaRPr lang="en-US" altLang="en-US" dirty="0" smtClean="0"/>
          </a:p>
        </p:txBody>
      </p:sp>
      <p:sp>
        <p:nvSpPr>
          <p:cNvPr id="5" name="Content Placeholder 3"/>
          <p:cNvSpPr txBox="1">
            <a:spLocks/>
          </p:cNvSpPr>
          <p:nvPr/>
        </p:nvSpPr>
        <p:spPr bwMode="auto">
          <a:xfrm>
            <a:off x="323850" y="722313"/>
            <a:ext cx="8515350" cy="3316287"/>
          </a:xfrm>
          <a:prstGeom prst="rect">
            <a:avLst/>
          </a:prstGeom>
          <a:noFill/>
          <a:ln w="9525">
            <a:noFill/>
            <a:miter lim="800000"/>
            <a:headEnd/>
            <a:tailEnd/>
          </a:ln>
        </p:spPr>
        <p:txBody>
          <a:bodyPr/>
          <a:lstStyle/>
          <a:p>
            <a:pPr eaLnBrk="0" hangingPunct="0">
              <a:spcAft>
                <a:spcPts val="600"/>
              </a:spcAft>
              <a:buClr>
                <a:srgbClr val="000000"/>
              </a:buClr>
              <a:buSzPct val="100000"/>
              <a:defRPr/>
            </a:pPr>
            <a:r>
              <a:rPr lang="lv-LV" altLang="lv-LV" sz="1500" b="1" dirty="0">
                <a:solidFill>
                  <a:srgbClr val="0062AC"/>
                </a:solidFill>
                <a:latin typeface="Arial" panose="020B0604020202020204" pitchFamily="34" charset="0"/>
                <a:sym typeface="Arial" charset="0"/>
              </a:rPr>
              <a:t>		SAM 3.3.1. –  atlases kārtas:</a:t>
            </a:r>
          </a:p>
          <a:p>
            <a:pPr marL="342900" indent="-342900" eaLnBrk="0" hangingPunct="0">
              <a:spcAft>
                <a:spcPts val="0"/>
              </a:spcAft>
              <a:buClr>
                <a:srgbClr val="000000"/>
              </a:buClr>
              <a:buSzPct val="100000"/>
              <a:defRPr/>
            </a:pPr>
            <a:r>
              <a:rPr lang="lv-LV" altLang="lv-LV" sz="1500" b="1" dirty="0">
                <a:latin typeface="Arial" panose="020B0604020202020204" pitchFamily="34" charset="0"/>
                <a:sym typeface="Arial" charset="0"/>
              </a:rPr>
              <a:t>			Ieguldījumi uzņēmējdarbībai nozīmīgā infrastruktūrā:</a:t>
            </a:r>
          </a:p>
          <a:p>
            <a:pPr marL="342900" indent="-342900" eaLnBrk="0" hangingPunct="0">
              <a:spcAft>
                <a:spcPts val="0"/>
              </a:spcAft>
              <a:buClr>
                <a:srgbClr val="000000"/>
              </a:buClr>
              <a:buSzPct val="100000"/>
              <a:defRPr/>
            </a:pPr>
            <a:r>
              <a:rPr lang="lv-LV" altLang="lv-LV" sz="1500" dirty="0">
                <a:latin typeface="Arial" panose="020B0604020202020204" pitchFamily="34" charset="0"/>
                <a:sym typeface="Arial" charset="0"/>
              </a:rPr>
              <a:t>			1)  Republikas pilsētās (izņemot Rīgu) – 10,9 milj. </a:t>
            </a:r>
            <a:r>
              <a:rPr lang="lv-LV" altLang="lv-LV" sz="1500" i="1" dirty="0" err="1">
                <a:latin typeface="Arial" panose="020B0604020202020204" pitchFamily="34" charset="0"/>
                <a:sym typeface="Arial" charset="0"/>
              </a:rPr>
              <a:t>euro</a:t>
            </a:r>
            <a:r>
              <a:rPr lang="lv-LV" altLang="lv-LV" sz="1500" i="1" dirty="0">
                <a:latin typeface="Arial" panose="020B0604020202020204" pitchFamily="34" charset="0"/>
                <a:sym typeface="Arial" charset="0"/>
              </a:rPr>
              <a:t> </a:t>
            </a:r>
            <a:r>
              <a:rPr lang="lv-LV" altLang="lv-LV" sz="1100" dirty="0">
                <a:latin typeface="Arial" panose="020B0604020202020204" pitchFamily="34" charset="0"/>
                <a:sym typeface="Arial" charset="0"/>
              </a:rPr>
              <a:t>(ERAF) </a:t>
            </a:r>
            <a:r>
              <a:rPr lang="lv-LV" altLang="lv-LV" sz="1100" dirty="0" smtClean="0">
                <a:latin typeface="Arial" panose="020B0604020202020204" pitchFamily="34" charset="0"/>
                <a:sym typeface="Arial" charset="0"/>
              </a:rPr>
              <a:t>	</a:t>
            </a:r>
            <a:r>
              <a:rPr lang="lv-LV" altLang="lv-LV" sz="1100" dirty="0">
                <a:latin typeface="Arial" panose="020B0604020202020204" pitchFamily="34" charset="0"/>
                <a:sym typeface="Arial" charset="0"/>
              </a:rPr>
              <a:t>		</a:t>
            </a:r>
            <a:r>
              <a:rPr lang="lv-LV" altLang="lv-LV" sz="1500" dirty="0">
                <a:latin typeface="Arial" panose="020B0604020202020204" pitchFamily="34" charset="0"/>
                <a:sym typeface="Arial" charset="0"/>
              </a:rPr>
              <a:t>2)  21 reģionālā centra pašvaldībā – 10,9 milj. </a:t>
            </a:r>
            <a:r>
              <a:rPr lang="lv-LV" altLang="lv-LV" sz="1500" i="1" dirty="0" err="1">
                <a:latin typeface="Arial" panose="020B0604020202020204" pitchFamily="34" charset="0"/>
                <a:sym typeface="Arial" charset="0"/>
              </a:rPr>
              <a:t>euro</a:t>
            </a:r>
            <a:r>
              <a:rPr lang="lv-LV" altLang="lv-LV" sz="1500" i="1" dirty="0">
                <a:latin typeface="Arial" panose="020B0604020202020204" pitchFamily="34" charset="0"/>
                <a:sym typeface="Arial" charset="0"/>
              </a:rPr>
              <a:t> </a:t>
            </a:r>
            <a:r>
              <a:rPr lang="lv-LV" altLang="lv-LV" sz="1100" dirty="0">
                <a:latin typeface="Arial" panose="020B0604020202020204" pitchFamily="34" charset="0"/>
                <a:sym typeface="Arial" charset="0"/>
              </a:rPr>
              <a:t>(ERAF)</a:t>
            </a:r>
          </a:p>
          <a:p>
            <a:pPr marL="342900" indent="-342900" eaLnBrk="0" hangingPunct="0">
              <a:spcAft>
                <a:spcPts val="0"/>
              </a:spcAft>
              <a:buClr>
                <a:srgbClr val="000000"/>
              </a:buClr>
              <a:buSzPct val="100000"/>
              <a:defRPr/>
            </a:pPr>
            <a:r>
              <a:rPr lang="lv-LV" altLang="lv-LV" sz="1500" dirty="0">
                <a:latin typeface="Arial" panose="020B0604020202020204" pitchFamily="34" charset="0"/>
                <a:sym typeface="Arial" charset="0"/>
              </a:rPr>
              <a:t>			3)  89 novados 37,19 milj. </a:t>
            </a:r>
            <a:r>
              <a:rPr lang="lv-LV" altLang="lv-LV" sz="1500" i="1" dirty="0" err="1">
                <a:latin typeface="Arial" panose="020B0604020202020204" pitchFamily="34" charset="0"/>
                <a:sym typeface="Arial" charset="0"/>
              </a:rPr>
              <a:t>euro</a:t>
            </a:r>
            <a:r>
              <a:rPr lang="lv-LV" altLang="lv-LV" sz="1500" dirty="0">
                <a:latin typeface="Arial" panose="020B0604020202020204" pitchFamily="34" charset="0"/>
                <a:sym typeface="Arial" charset="0"/>
              </a:rPr>
              <a:t> </a:t>
            </a:r>
            <a:r>
              <a:rPr lang="lv-LV" altLang="lv-LV" sz="1100" dirty="0">
                <a:latin typeface="Arial" panose="020B0604020202020204" pitchFamily="34" charset="0"/>
                <a:sym typeface="Arial" charset="0"/>
              </a:rPr>
              <a:t>(ERAF)  </a:t>
            </a:r>
            <a:endParaRPr lang="lv-LV" altLang="lv-LV" sz="1600" dirty="0">
              <a:latin typeface="Arial" panose="020B0604020202020204" pitchFamily="34" charset="0"/>
              <a:sym typeface="Arial" charset="0"/>
            </a:endParaRPr>
          </a:p>
          <a:p>
            <a:pPr eaLnBrk="0" hangingPunct="0">
              <a:spcAft>
                <a:spcPts val="1200"/>
              </a:spcAft>
              <a:buClr>
                <a:srgbClr val="000000"/>
              </a:buClr>
              <a:buSzPct val="100000"/>
              <a:defRPr/>
            </a:pPr>
            <a:endParaRPr lang="lv-LV" altLang="lv-LV" sz="1500" b="1" dirty="0" smtClean="0">
              <a:solidFill>
                <a:srgbClr val="0062AC"/>
              </a:solidFill>
              <a:latin typeface="Arial" panose="020B0604020202020204" pitchFamily="34" charset="0"/>
              <a:sym typeface="Arial" charset="0"/>
            </a:endParaRPr>
          </a:p>
          <a:p>
            <a:pPr eaLnBrk="0" hangingPunct="0">
              <a:spcAft>
                <a:spcPts val="1200"/>
              </a:spcAft>
              <a:buClr>
                <a:srgbClr val="000000"/>
              </a:buClr>
              <a:buSzPct val="100000"/>
              <a:defRPr/>
            </a:pPr>
            <a:r>
              <a:rPr lang="lv-LV" altLang="lv-LV" sz="1500" b="1" dirty="0" smtClean="0">
                <a:solidFill>
                  <a:srgbClr val="0062AC"/>
                </a:solidFill>
                <a:latin typeface="Arial" panose="020B0604020202020204" pitchFamily="34" charset="0"/>
                <a:sym typeface="Arial" charset="0"/>
              </a:rPr>
              <a:t>Laika </a:t>
            </a:r>
            <a:r>
              <a:rPr lang="lv-LV" altLang="lv-LV" sz="1500" b="1" dirty="0">
                <a:solidFill>
                  <a:srgbClr val="0062AC"/>
                </a:solidFill>
                <a:latin typeface="Arial" panose="020B0604020202020204" pitchFamily="34" charset="0"/>
                <a:sym typeface="Arial" charset="0"/>
              </a:rPr>
              <a:t>grafiks:</a:t>
            </a:r>
          </a:p>
          <a:p>
            <a:pPr eaLnBrk="0" hangingPunct="0">
              <a:spcAft>
                <a:spcPts val="1200"/>
              </a:spcAft>
              <a:buClr>
                <a:srgbClr val="000000"/>
              </a:buClr>
              <a:buSzPct val="100000"/>
              <a:defRPr/>
            </a:pPr>
            <a:endParaRPr lang="lv-LV" altLang="lv-LV" sz="1500" b="1" dirty="0">
              <a:latin typeface="Arial" charset="0"/>
              <a:sym typeface="Arial" charset="0"/>
            </a:endParaRPr>
          </a:p>
        </p:txBody>
      </p:sp>
      <p:sp>
        <p:nvSpPr>
          <p:cNvPr id="15364" name="Title 1"/>
          <p:cNvSpPr txBox="1">
            <a:spLocks/>
          </p:cNvSpPr>
          <p:nvPr/>
        </p:nvSpPr>
        <p:spPr bwMode="auto">
          <a:xfrm>
            <a:off x="0" y="0"/>
            <a:ext cx="9144000" cy="576263"/>
          </a:xfrm>
          <a:prstGeom prst="rect">
            <a:avLst/>
          </a:prstGeom>
          <a:noFill/>
          <a:ln w="9525">
            <a:noFill/>
            <a:miter lim="800000"/>
            <a:headEnd/>
            <a:tailEnd/>
          </a:ln>
        </p:spPr>
        <p:txBody>
          <a:bodyPr/>
          <a:lstStyle/>
          <a:p>
            <a:pPr algn="ctr" eaLnBrk="0" hangingPunct="0">
              <a:buClr>
                <a:srgbClr val="000000"/>
              </a:buClr>
              <a:buSzPct val="100000"/>
              <a:buFont typeface="Times New Roman" pitchFamily="18" charset="0"/>
              <a:buNone/>
            </a:pPr>
            <a:r>
              <a:rPr lang="lv-LV" altLang="lv-LV" sz="2800" b="1" dirty="0" smtClean="0">
                <a:solidFill>
                  <a:srgbClr val="026227"/>
                </a:solidFill>
                <a:latin typeface="Arial" charset="0"/>
              </a:rPr>
              <a:t>3.3.1.SAM ieviešanas grafiks</a:t>
            </a:r>
            <a:endParaRPr lang="lv-LV" altLang="lv-LV" sz="2800" b="1" dirty="0">
              <a:solidFill>
                <a:srgbClr val="026227"/>
              </a:solidFill>
              <a:latin typeface="Arial" charset="0"/>
            </a:endParaRPr>
          </a:p>
        </p:txBody>
      </p:sp>
      <p:graphicFrame>
        <p:nvGraphicFramePr>
          <p:cNvPr id="7" name="Table 6"/>
          <p:cNvGraphicFramePr>
            <a:graphicFrameLocks noGrp="1"/>
          </p:cNvGraphicFramePr>
          <p:nvPr/>
        </p:nvGraphicFramePr>
        <p:xfrm>
          <a:off x="458787" y="2879834"/>
          <a:ext cx="8074026" cy="2955312"/>
        </p:xfrm>
        <a:graphic>
          <a:graphicData uri="http://schemas.openxmlformats.org/drawingml/2006/table">
            <a:tbl>
              <a:tblPr/>
              <a:tblGrid>
                <a:gridCol w="5040404"/>
                <a:gridCol w="1516811"/>
                <a:gridCol w="1516811"/>
              </a:tblGrid>
              <a:tr h="551556">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tx1"/>
                          </a:solidFill>
                          <a:effectLst/>
                          <a:latin typeface="Arial" pitchFamily="34" charset="0"/>
                          <a:cs typeface="Arial" pitchFamily="34" charset="0"/>
                        </a:rPr>
                        <a:t>Procesa solis</a:t>
                      </a:r>
                      <a:endParaRPr kumimoji="0" lang="lv-LV" sz="1200" b="0" i="0" u="none" strike="noStrike" cap="none" normalizeH="0" baseline="0" dirty="0" smtClean="0">
                        <a:ln>
                          <a:noFill/>
                        </a:ln>
                        <a:solidFill>
                          <a:schemeClr val="tx1"/>
                        </a:solidFill>
                        <a:effectLst/>
                        <a:latin typeface="Arial" pitchFamily="34" charset="0"/>
                        <a:cs typeface="Arial" pitchFamily="34" charset="0"/>
                      </a:endParaRP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tx1"/>
                          </a:solidFill>
                          <a:effectLst/>
                          <a:latin typeface="Arial" pitchFamily="34" charset="0"/>
                          <a:cs typeface="Arial" pitchFamily="34" charset="0"/>
                        </a:rPr>
                        <a:t>Termiņš</a:t>
                      </a:r>
                      <a:endParaRPr kumimoji="0" lang="lv-LV"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tx1"/>
                          </a:solidFill>
                          <a:effectLst/>
                          <a:latin typeface="Arial" pitchFamily="34" charset="0"/>
                          <a:cs typeface="Arial" pitchFamily="34" charset="0"/>
                        </a:rPr>
                        <a:t>1.atlases kārtai</a:t>
                      </a:r>
                      <a:endParaRPr kumimoji="0" lang="lv-LV" sz="1200" b="0" i="0" u="none" strike="noStrike" cap="none" normalizeH="0" baseline="0" dirty="0" smtClean="0">
                        <a:ln>
                          <a:noFill/>
                        </a:ln>
                        <a:solidFill>
                          <a:schemeClr val="tx1"/>
                        </a:solidFill>
                        <a:effectLst/>
                        <a:latin typeface="Arial" pitchFamily="34" charset="0"/>
                        <a:cs typeface="Arial" pitchFamily="34" charset="0"/>
                      </a:endParaRP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tx1"/>
                          </a:solidFill>
                          <a:effectLst/>
                          <a:latin typeface="Arial" pitchFamily="34" charset="0"/>
                          <a:cs typeface="Arial" pitchFamily="34" charset="0"/>
                        </a:rPr>
                        <a:t>Termiņš 2.un 3.atlases kārtai</a:t>
                      </a:r>
                      <a:endParaRPr kumimoji="0" lang="lv-LV" sz="1200" b="0" i="0" u="none" strike="noStrike" cap="none" normalizeH="0" baseline="0" dirty="0" smtClean="0">
                        <a:ln>
                          <a:noFill/>
                        </a:ln>
                        <a:solidFill>
                          <a:schemeClr val="tx1"/>
                        </a:solidFill>
                        <a:effectLst/>
                        <a:latin typeface="Arial" pitchFamily="34" charset="0"/>
                        <a:cs typeface="Arial"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316358">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SAM atlases kritēriju apstiprināšana UK </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Arial" pitchFamily="34" charset="0"/>
                          <a:cs typeface="Arial" pitchFamily="34" charset="0"/>
                        </a:rPr>
                        <a:t>30.04.2015.</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Arial" pitchFamily="34" charset="0"/>
                          <a:cs typeface="Arial" pitchFamily="34" charset="0"/>
                        </a:rPr>
                        <a:t>30.04.2015.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16358">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MK noteikumu apstiprināšana MK </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10.2015.</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10.2015.</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451563">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ITI MK rīkojums par kopējo finansējumu (6 SAM kopējais) – 1.atlases kārtai</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10.2015.</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451563">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err="1" smtClean="0">
                          <a:ln>
                            <a:noFill/>
                          </a:ln>
                          <a:solidFill>
                            <a:schemeClr val="tx1"/>
                          </a:solidFill>
                          <a:effectLst/>
                          <a:latin typeface="Arial" pitchFamily="34" charset="0"/>
                          <a:cs typeface="Arial" pitchFamily="34" charset="0"/>
                        </a:rPr>
                        <a:t>Priekšatlase</a:t>
                      </a:r>
                      <a:r>
                        <a:rPr kumimoji="0" lang="lv-LV" sz="1200" b="0" i="0" u="none" strike="noStrike" cap="none" normalizeH="0" baseline="0" dirty="0" smtClean="0">
                          <a:ln>
                            <a:noFill/>
                          </a:ln>
                          <a:solidFill>
                            <a:schemeClr val="tx1"/>
                          </a:solidFill>
                          <a:effectLst/>
                          <a:latin typeface="Arial" pitchFamily="34" charset="0"/>
                          <a:cs typeface="Arial" pitchFamily="34" charset="0"/>
                        </a:rPr>
                        <a:t> – Attīstības programmu saskaņošana Koordinācijas padomē </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01.-02.2016.</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01.-02.2016.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551556">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MK rīkojuma par finansējuma un rādītāju sadalījumu apstiprināšana MK – 2. un 3.atlases kārtai</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03.-04.2016.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16358">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Projektu atlase (izsludināšana un iesniegumu sagatavošana)</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No 05.2016.</a:t>
                      </a:r>
                    </a:p>
                  </a:txBody>
                  <a:tcPr marL="65405" marR="65405" marT="33020" marB="330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Arial" pitchFamily="34" charset="0"/>
                          <a:cs typeface="Arial" pitchFamily="34" charset="0"/>
                        </a:rPr>
                        <a:t>No 05.2016.</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937772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90800" y="381000"/>
            <a:ext cx="6096000" cy="1036638"/>
          </a:xfrm>
        </p:spPr>
        <p:txBody>
          <a:bodyPr/>
          <a:lstStyle/>
          <a:p>
            <a:pPr marL="342900" indent="-342900">
              <a:lnSpc>
                <a:spcPct val="80000"/>
              </a:lnSpc>
              <a:spcAft>
                <a:spcPts val="1200"/>
              </a:spcAft>
            </a:pPr>
            <a:r>
              <a:rPr lang="lv-LV" altLang="lv-LV" sz="2000" smtClean="0">
                <a:ea typeface="MS PGothic" pitchFamily="34" charset="-128"/>
              </a:rPr>
              <a:t>Priekšlikumi nodokļu politikas izmaiņām</a:t>
            </a:r>
          </a:p>
        </p:txBody>
      </p:sp>
      <p:sp>
        <p:nvSpPr>
          <p:cNvPr id="25603" name="Content Placeholder 2"/>
          <p:cNvSpPr>
            <a:spLocks noGrp="1"/>
          </p:cNvSpPr>
          <p:nvPr>
            <p:ph idx="1"/>
          </p:nvPr>
        </p:nvSpPr>
        <p:spPr>
          <a:xfrm>
            <a:off x="1573967" y="1590675"/>
            <a:ext cx="7112833" cy="4595813"/>
          </a:xfrm>
        </p:spPr>
        <p:txBody>
          <a:bodyPr>
            <a:noAutofit/>
          </a:bodyPr>
          <a:lstStyle/>
          <a:p>
            <a:pPr marL="342900" indent="-342900" algn="just">
              <a:lnSpc>
                <a:spcPct val="80000"/>
              </a:lnSpc>
              <a:spcAft>
                <a:spcPts val="1200"/>
              </a:spcAft>
              <a:buClr>
                <a:srgbClr val="77933C"/>
              </a:buClr>
              <a:buFont typeface="Arial" charset="0"/>
              <a:buChar char="•"/>
            </a:pPr>
            <a:r>
              <a:rPr lang="lv-LV" altLang="lv-LV" dirty="0" smtClean="0">
                <a:latin typeface="Calibri" panose="020F0502020204030204" pitchFamily="34" charset="0"/>
                <a:ea typeface="MS PGothic" pitchFamily="34" charset="-128"/>
              </a:rPr>
              <a:t>Uzdevums - veikt izmaiņas Rēzeknes speciālās ekonomiskās zonas teritorijā, </a:t>
            </a:r>
            <a:r>
              <a:rPr lang="lv-LV" altLang="lv-LV" b="1" dirty="0" smtClean="0">
                <a:latin typeface="Calibri" panose="020F0502020204030204" pitchFamily="34" charset="0"/>
                <a:ea typeface="MS PGothic" pitchFamily="34" charset="-128"/>
              </a:rPr>
              <a:t>paplašinot SEZ teritoriju uz Latgales pašvaldību īpašumā esošajām rūpnieciskās apbūves teritorijām</a:t>
            </a:r>
          </a:p>
          <a:p>
            <a:pPr marL="342900" indent="-342900" algn="just">
              <a:lnSpc>
                <a:spcPct val="80000"/>
              </a:lnSpc>
              <a:spcAft>
                <a:spcPts val="1200"/>
              </a:spcAft>
              <a:buClr>
                <a:srgbClr val="77933C"/>
              </a:buClr>
              <a:buFont typeface="Arial" charset="0"/>
              <a:buChar char="•"/>
            </a:pPr>
            <a:r>
              <a:rPr lang="lv-LV" dirty="0" smtClean="0">
                <a:latin typeface="Calibri" panose="020F0502020204030204" pitchFamily="34" charset="0"/>
              </a:rPr>
              <a:t>Sadarbībā </a:t>
            </a:r>
            <a:r>
              <a:rPr lang="lv-LV" dirty="0">
                <a:latin typeface="Calibri" panose="020F0502020204030204" pitchFamily="34" charset="0"/>
              </a:rPr>
              <a:t>ar Latgales plānošanas reģionu </a:t>
            </a:r>
            <a:r>
              <a:rPr lang="lv-LV" b="1" dirty="0">
                <a:latin typeface="Calibri" panose="020F0502020204030204" pitchFamily="34" charset="0"/>
              </a:rPr>
              <a:t>tiek gatavots likumprojekts “Latgales speciālā ekonomiskā </a:t>
            </a:r>
            <a:r>
              <a:rPr lang="lv-LV" b="1" dirty="0" smtClean="0">
                <a:latin typeface="Calibri" panose="020F0502020204030204" pitchFamily="34" charset="0"/>
              </a:rPr>
              <a:t>zona</a:t>
            </a:r>
            <a:r>
              <a:rPr lang="lv-LV" dirty="0" smtClean="0">
                <a:latin typeface="Calibri" panose="020F0502020204030204" pitchFamily="34" charset="0"/>
              </a:rPr>
              <a:t>” (tiek gatavots fiskālās </a:t>
            </a:r>
            <a:r>
              <a:rPr lang="lv-LV" dirty="0">
                <a:latin typeface="Calibri" panose="020F0502020204030204" pitchFamily="34" charset="0"/>
              </a:rPr>
              <a:t>ietekmes </a:t>
            </a:r>
            <a:r>
              <a:rPr lang="lv-LV" dirty="0" smtClean="0">
                <a:latin typeface="Calibri" panose="020F0502020204030204" pitchFamily="34" charset="0"/>
              </a:rPr>
              <a:t>novērtējums </a:t>
            </a:r>
            <a:r>
              <a:rPr lang="lv-LV" dirty="0">
                <a:latin typeface="Calibri" panose="020F0502020204030204" pitchFamily="34" charset="0"/>
              </a:rPr>
              <a:t>uz valsts </a:t>
            </a:r>
            <a:r>
              <a:rPr lang="lv-LV" dirty="0" smtClean="0">
                <a:latin typeface="Calibri" panose="020F0502020204030204" pitchFamily="34" charset="0"/>
              </a:rPr>
              <a:t>budžetu)</a:t>
            </a:r>
            <a:endParaRPr lang="lv-LV" dirty="0">
              <a:latin typeface="Calibri" panose="020F0502020204030204" pitchFamily="34" charset="0"/>
            </a:endParaRPr>
          </a:p>
          <a:p>
            <a:pPr marL="342900" indent="-342900" algn="just">
              <a:lnSpc>
                <a:spcPct val="80000"/>
              </a:lnSpc>
              <a:spcAft>
                <a:spcPts val="1200"/>
              </a:spcAft>
              <a:buClr>
                <a:srgbClr val="77933C"/>
              </a:buClr>
              <a:buFont typeface="Arial" charset="0"/>
              <a:buChar char="•"/>
            </a:pPr>
            <a:r>
              <a:rPr lang="lv-LV" dirty="0" smtClean="0">
                <a:latin typeface="Calibri" panose="020F0502020204030204" pitchFamily="34" charset="0"/>
              </a:rPr>
              <a:t>Likumprojekta </a:t>
            </a:r>
            <a:r>
              <a:rPr lang="lv-LV" dirty="0">
                <a:latin typeface="Calibri" panose="020F0502020204030204" pitchFamily="34" charset="0"/>
              </a:rPr>
              <a:t>ietvaros tiek paredzēts, ka </a:t>
            </a:r>
            <a:r>
              <a:rPr lang="lv-LV" b="1" dirty="0">
                <a:latin typeface="Calibri" panose="020F0502020204030204" pitchFamily="34" charset="0"/>
              </a:rPr>
              <a:t>Ministru kabinets nosaka zonas teritoriju un kārtību, kādā tiek noteikts un aktualizēts tās teritoriju </a:t>
            </a:r>
            <a:r>
              <a:rPr lang="lv-LV" b="1" dirty="0" smtClean="0">
                <a:latin typeface="Calibri" panose="020F0502020204030204" pitchFamily="34" charset="0"/>
              </a:rPr>
              <a:t>saraksts</a:t>
            </a:r>
            <a:r>
              <a:rPr lang="lv-LV" dirty="0">
                <a:latin typeface="Calibri" panose="020F0502020204030204" pitchFamily="34" charset="0"/>
              </a:rPr>
              <a:t> </a:t>
            </a:r>
            <a:endParaRPr lang="lv-LV" dirty="0" smtClean="0">
              <a:latin typeface="Calibri" panose="020F0502020204030204" pitchFamily="34" charset="0"/>
            </a:endParaRPr>
          </a:p>
          <a:p>
            <a:pPr marL="342900" indent="-342900" algn="just">
              <a:lnSpc>
                <a:spcPct val="80000"/>
              </a:lnSpc>
              <a:spcAft>
                <a:spcPts val="1200"/>
              </a:spcAft>
              <a:buClr>
                <a:srgbClr val="77933C"/>
              </a:buClr>
              <a:buFont typeface="Arial" charset="0"/>
              <a:buChar char="•"/>
            </a:pPr>
            <a:r>
              <a:rPr lang="lv-LV" dirty="0" smtClean="0">
                <a:latin typeface="Calibri" panose="020F0502020204030204" pitchFamily="34" charset="0"/>
              </a:rPr>
              <a:t>SEZ darbojošies </a:t>
            </a:r>
            <a:r>
              <a:rPr lang="lv-LV" dirty="0">
                <a:latin typeface="Calibri" panose="020F0502020204030204" pitchFamily="34" charset="0"/>
              </a:rPr>
              <a:t>komersanti varēs saņemt </a:t>
            </a:r>
            <a:r>
              <a:rPr lang="lv-LV" b="1" dirty="0">
                <a:latin typeface="Calibri" panose="020F0502020204030204" pitchFamily="34" charset="0"/>
              </a:rPr>
              <a:t>tiešo nodokļu atvieglojumus (UIN un NĪN), kā arī netiešo nodokļu atlaides (PVN un akcīzes nodoklis), </a:t>
            </a:r>
            <a:r>
              <a:rPr lang="lv-LV" dirty="0">
                <a:latin typeface="Calibri" panose="020F0502020204030204" pitchFamily="34" charset="0"/>
              </a:rPr>
              <a:t>līdzīgi kā šobrīd Rēzeknes </a:t>
            </a:r>
            <a:r>
              <a:rPr lang="lv-LV" dirty="0" smtClean="0">
                <a:latin typeface="Calibri" panose="020F0502020204030204" pitchFamily="34" charset="0"/>
              </a:rPr>
              <a:t>SEZ</a:t>
            </a:r>
            <a:endParaRPr lang="lv-LV" dirty="0">
              <a:latin typeface="Calibri" panose="020F0502020204030204" pitchFamily="34" charset="0"/>
            </a:endParaRPr>
          </a:p>
          <a:p>
            <a:pPr marL="342900" indent="-342900" algn="just">
              <a:lnSpc>
                <a:spcPct val="80000"/>
              </a:lnSpc>
              <a:spcAft>
                <a:spcPts val="1200"/>
              </a:spcAft>
              <a:buClr>
                <a:srgbClr val="77933C"/>
              </a:buClr>
              <a:buFont typeface="Arial" charset="0"/>
              <a:buChar char="•"/>
            </a:pPr>
            <a:endParaRPr lang="lv-LV" altLang="lv-LV" dirty="0" smtClean="0">
              <a:latin typeface="Calibri" panose="020F0502020204030204" pitchFamily="34" charset="0"/>
              <a:ea typeface="MS PGothic" pitchFamily="34" charset="-128"/>
            </a:endParaRPr>
          </a:p>
          <a:p>
            <a:pPr marL="342900" indent="-342900" algn="just">
              <a:lnSpc>
                <a:spcPct val="80000"/>
              </a:lnSpc>
              <a:spcAft>
                <a:spcPts val="1200"/>
              </a:spcAft>
              <a:buClr>
                <a:srgbClr val="77933C"/>
              </a:buClr>
              <a:buFont typeface="Arial" charset="0"/>
              <a:buChar char="•"/>
            </a:pPr>
            <a:endParaRPr lang="lv-LV" altLang="lv-LV" dirty="0" smtClean="0">
              <a:latin typeface="Calibri" panose="020F0502020204030204" pitchFamily="34" charset="0"/>
              <a:ea typeface="MS PGothic" pitchFamily="34" charset="-128"/>
            </a:endParaRPr>
          </a:p>
        </p:txBody>
      </p:sp>
      <p:sp>
        <p:nvSpPr>
          <p:cNvPr id="25604" name="Slide Number Placeholder 5"/>
          <p:cNvSpPr>
            <a:spLocks noGrp="1"/>
          </p:cNvSpPr>
          <p:nvPr>
            <p:ph type="sldNum" sz="quarter" idx="13"/>
          </p:nvPr>
        </p:nvSpPr>
        <p:spPr bwMode="auto">
          <a:xfrm>
            <a:off x="8443913" y="6324600"/>
            <a:ext cx="395287" cy="304800"/>
          </a:xfrm>
          <a:noFill/>
          <a:ln>
            <a:miter lim="800000"/>
            <a:headEnd/>
            <a:tailEnd/>
          </a:ln>
        </p:spPr>
        <p:txBody>
          <a:bodyPr/>
          <a:lstStyle/>
          <a:p>
            <a:fld id="{DEBDF2C5-73CA-4E83-A897-E62912B22472}" type="slidenum">
              <a:rPr lang="en-US" altLang="lv-LV">
                <a:solidFill>
                  <a:schemeClr val="tx1"/>
                </a:solidFill>
              </a:rPr>
              <a:pPr/>
              <a:t>22</a:t>
            </a:fld>
            <a:endParaRPr lang="en-US" altLang="lv-LV">
              <a:solidFill>
                <a:schemeClr val="tx1"/>
              </a:solidFill>
            </a:endParaRPr>
          </a:p>
        </p:txBody>
      </p:sp>
    </p:spTree>
    <p:extLst>
      <p:ext uri="{BB962C8B-B14F-4D97-AF65-F5344CB8AC3E}">
        <p14:creationId xmlns:p14="http://schemas.microsoft.com/office/powerpoint/2010/main" val="3302363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1"/>
          <p:cNvSpPr>
            <a:spLocks noGrp="1"/>
          </p:cNvSpPr>
          <p:nvPr>
            <p:ph type="body" sz="quarter" idx="10"/>
          </p:nvPr>
        </p:nvSpPr>
        <p:spPr>
          <a:xfrm>
            <a:off x="685800" y="4086225"/>
            <a:ext cx="7772400" cy="914400"/>
          </a:xfrm>
        </p:spPr>
        <p:txBody>
          <a:bodyPr/>
          <a:lstStyle/>
          <a:p>
            <a:r>
              <a:rPr lang="lv-LV" altLang="lv-LV" sz="2800" smtClean="0">
                <a:ea typeface="MS PGothic" pitchFamily="34" charset="-128"/>
              </a:rPr>
              <a:t>Paldies par uzmanību!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3"/>
          </p:nvPr>
        </p:nvSpPr>
        <p:spPr bwMode="auto">
          <a:noFill/>
          <a:ln>
            <a:miter lim="800000"/>
            <a:headEnd/>
            <a:tailEnd/>
          </a:ln>
        </p:spPr>
        <p:txBody>
          <a:bodyPr/>
          <a:lstStyle/>
          <a:p>
            <a:fld id="{2F2AF79A-A138-4E7C-B522-2255A84E09F5}" type="slidenum">
              <a:rPr lang="en-US" altLang="en-US" smtClean="0">
                <a:cs typeface="Arial" pitchFamily="34" charset="0"/>
              </a:rPr>
              <a:pPr/>
              <a:t>3</a:t>
            </a:fld>
            <a:endParaRPr lang="en-US" altLang="en-US" smtClean="0">
              <a:cs typeface="Arial" pitchFamily="34" charset="0"/>
            </a:endParaRPr>
          </a:p>
        </p:txBody>
      </p:sp>
      <p:sp>
        <p:nvSpPr>
          <p:cNvPr id="18435" name="Title 1"/>
          <p:cNvSpPr txBox="1">
            <a:spLocks/>
          </p:cNvSpPr>
          <p:nvPr/>
        </p:nvSpPr>
        <p:spPr bwMode="auto">
          <a:xfrm>
            <a:off x="1816100" y="173038"/>
            <a:ext cx="6877050" cy="649287"/>
          </a:xfrm>
          <a:prstGeom prst="rect">
            <a:avLst/>
          </a:prstGeom>
          <a:noFill/>
          <a:ln w="9525">
            <a:noFill/>
            <a:miter lim="800000"/>
            <a:headEnd/>
            <a:tailEnd/>
          </a:ln>
        </p:spPr>
        <p:txBody>
          <a:bodyPr/>
          <a:lstStyle/>
          <a:p>
            <a:pPr algn="ctr"/>
            <a:r>
              <a:rPr lang="lv-LV" altLang="lv-LV" sz="2400" b="1" dirty="0" smtClean="0">
                <a:latin typeface="Verdana" panose="020B0604030504040204" pitchFamily="34" charset="0"/>
                <a:cs typeface="Verdana" panose="020B0604030504040204" pitchFamily="34" charset="0"/>
              </a:rPr>
              <a:t>Reģionālās attīstības tendences</a:t>
            </a:r>
            <a:endParaRPr lang="en-US" altLang="lv-LV" sz="2400" b="1" dirty="0" smtClean="0">
              <a:latin typeface="Verdana" panose="020B0604030504040204" pitchFamily="34" charset="0"/>
              <a:cs typeface="Verdana" panose="020B0604030504040204" pitchFamily="34" charset="0"/>
            </a:endParaRPr>
          </a:p>
        </p:txBody>
      </p:sp>
      <p:graphicFrame>
        <p:nvGraphicFramePr>
          <p:cNvPr id="9" name="Chart 8"/>
          <p:cNvGraphicFramePr/>
          <p:nvPr/>
        </p:nvGraphicFramePr>
        <p:xfrm>
          <a:off x="2030639" y="822325"/>
          <a:ext cx="3500483" cy="2312126"/>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Box 13"/>
          <p:cNvSpPr txBox="1">
            <a:spLocks noChangeArrowheads="1"/>
          </p:cNvSpPr>
          <p:nvPr/>
        </p:nvSpPr>
        <p:spPr bwMode="auto">
          <a:xfrm>
            <a:off x="2141538" y="3095625"/>
            <a:ext cx="3389312" cy="430213"/>
          </a:xfrm>
          <a:prstGeom prst="rect">
            <a:avLst/>
          </a:prstGeom>
          <a:noFill/>
          <a:ln w="9525">
            <a:noFill/>
            <a:miter lim="800000"/>
            <a:headEnd/>
            <a:tailEnd/>
          </a:ln>
        </p:spPr>
        <p:txBody>
          <a:bodyPr>
            <a:spAutoFit/>
          </a:bodyPr>
          <a:lstStyle/>
          <a:p>
            <a:r>
              <a:rPr lang="lv-LV" sz="1100">
                <a:latin typeface="Verdana" pitchFamily="34" charset="0"/>
              </a:rPr>
              <a:t>IKP uz vienu iedzīvotāju plānošanas reģionos 2008.-2012. gadā, faktiskajās cenās, euro</a:t>
            </a:r>
            <a:endParaRPr lang="en-US" sz="1100">
              <a:latin typeface="Verdana" pitchFamily="34" charset="0"/>
            </a:endParaRPr>
          </a:p>
        </p:txBody>
      </p:sp>
      <p:graphicFrame>
        <p:nvGraphicFramePr>
          <p:cNvPr id="11" name="Chart 10"/>
          <p:cNvGraphicFramePr>
            <a:graphicFrameLocks/>
          </p:cNvGraphicFramePr>
          <p:nvPr/>
        </p:nvGraphicFramePr>
        <p:xfrm>
          <a:off x="5651863" y="928456"/>
          <a:ext cx="3387634" cy="1945368"/>
        </p:xfrm>
        <a:graphic>
          <a:graphicData uri="http://schemas.openxmlformats.org/drawingml/2006/chart">
            <c:chart xmlns:c="http://schemas.openxmlformats.org/drawingml/2006/chart" xmlns:r="http://schemas.openxmlformats.org/officeDocument/2006/relationships" r:id="rId4"/>
          </a:graphicData>
        </a:graphic>
      </p:graphicFrame>
      <p:sp>
        <p:nvSpPr>
          <p:cNvPr id="18439" name="TextBox 15"/>
          <p:cNvSpPr txBox="1">
            <a:spLocks noChangeArrowheads="1"/>
          </p:cNvSpPr>
          <p:nvPr/>
        </p:nvSpPr>
        <p:spPr bwMode="auto">
          <a:xfrm>
            <a:off x="6035675" y="2981325"/>
            <a:ext cx="3003550" cy="430213"/>
          </a:xfrm>
          <a:prstGeom prst="rect">
            <a:avLst/>
          </a:prstGeom>
          <a:noFill/>
          <a:ln w="9525">
            <a:noFill/>
            <a:miter lim="800000"/>
            <a:headEnd/>
            <a:tailEnd/>
          </a:ln>
        </p:spPr>
        <p:txBody>
          <a:bodyPr>
            <a:spAutoFit/>
          </a:bodyPr>
          <a:lstStyle/>
          <a:p>
            <a:r>
              <a:rPr lang="lv-LV" sz="1100">
                <a:latin typeface="Verdana" pitchFamily="34" charset="0"/>
              </a:rPr>
              <a:t>Bezdarba līmenis plānošanas reģionos 2011.-2015. gada sākumā, %</a:t>
            </a:r>
            <a:endParaRPr lang="en-US" sz="1100">
              <a:latin typeface="Verdana" pitchFamily="34" charset="0"/>
            </a:endParaRPr>
          </a:p>
        </p:txBody>
      </p:sp>
      <p:graphicFrame>
        <p:nvGraphicFramePr>
          <p:cNvPr id="13" name="Chart 12"/>
          <p:cNvGraphicFramePr/>
          <p:nvPr/>
        </p:nvGraphicFramePr>
        <p:xfrm>
          <a:off x="601436" y="3566160"/>
          <a:ext cx="3670119" cy="2470079"/>
        </p:xfrm>
        <a:graphic>
          <a:graphicData uri="http://schemas.openxmlformats.org/drawingml/2006/chart">
            <c:chart xmlns:c="http://schemas.openxmlformats.org/drawingml/2006/chart" xmlns:r="http://schemas.openxmlformats.org/officeDocument/2006/relationships" r:id="rId5"/>
          </a:graphicData>
        </a:graphic>
      </p:graphicFrame>
      <p:sp>
        <p:nvSpPr>
          <p:cNvPr id="18441" name="TextBox 17"/>
          <p:cNvSpPr txBox="1">
            <a:spLocks noChangeArrowheads="1"/>
          </p:cNvSpPr>
          <p:nvPr/>
        </p:nvSpPr>
        <p:spPr bwMode="auto">
          <a:xfrm>
            <a:off x="417513" y="6092825"/>
            <a:ext cx="4429125" cy="600075"/>
          </a:xfrm>
          <a:prstGeom prst="rect">
            <a:avLst/>
          </a:prstGeom>
          <a:noFill/>
          <a:ln w="9525">
            <a:noFill/>
            <a:miter lim="800000"/>
            <a:headEnd/>
            <a:tailEnd/>
          </a:ln>
        </p:spPr>
        <p:txBody>
          <a:bodyPr>
            <a:spAutoFit/>
          </a:bodyPr>
          <a:lstStyle/>
          <a:p>
            <a:r>
              <a:rPr lang="lv-LV" sz="1100" dirty="0" err="1">
                <a:latin typeface="Verdana" pitchFamily="34" charset="0"/>
              </a:rPr>
              <a:t>Nefinanšu</a:t>
            </a:r>
            <a:r>
              <a:rPr lang="lv-LV" sz="1100" dirty="0">
                <a:latin typeface="Verdana" pitchFamily="34" charset="0"/>
              </a:rPr>
              <a:t> investīcijas  uz vienu iedzīvotāju plānošanas reģionos 2009.-2013.gadā (2013.gada salīdzināmajās cenās; </a:t>
            </a:r>
            <a:r>
              <a:rPr lang="lv-LV" sz="1100" dirty="0" err="1">
                <a:latin typeface="Verdana" pitchFamily="34" charset="0"/>
              </a:rPr>
              <a:t>euro</a:t>
            </a:r>
            <a:r>
              <a:rPr lang="lv-LV" sz="1100" dirty="0">
                <a:latin typeface="Verdana" pitchFamily="34" charset="0"/>
              </a:rPr>
              <a:t>)</a:t>
            </a:r>
            <a:endParaRPr lang="en-US" sz="1100" dirty="0">
              <a:latin typeface="Verdana" pitchFamily="34" charset="0"/>
            </a:endParaRPr>
          </a:p>
        </p:txBody>
      </p:sp>
      <p:graphicFrame>
        <p:nvGraphicFramePr>
          <p:cNvPr id="15" name="Chart 14"/>
          <p:cNvGraphicFramePr/>
          <p:nvPr/>
        </p:nvGraphicFramePr>
        <p:xfrm>
          <a:off x="4846320" y="3566160"/>
          <a:ext cx="3733256" cy="2492546"/>
        </p:xfrm>
        <a:graphic>
          <a:graphicData uri="http://schemas.openxmlformats.org/drawingml/2006/chart">
            <c:chart xmlns:c="http://schemas.openxmlformats.org/drawingml/2006/chart" xmlns:r="http://schemas.openxmlformats.org/officeDocument/2006/relationships" r:id="rId6"/>
          </a:graphicData>
        </a:graphic>
      </p:graphicFrame>
      <p:sp>
        <p:nvSpPr>
          <p:cNvPr id="18443" name="TextBox 19"/>
          <p:cNvSpPr txBox="1">
            <a:spLocks noChangeArrowheads="1"/>
          </p:cNvSpPr>
          <p:nvPr/>
        </p:nvSpPr>
        <p:spPr bwMode="auto">
          <a:xfrm>
            <a:off x="4846638" y="6111875"/>
            <a:ext cx="4087812" cy="600075"/>
          </a:xfrm>
          <a:prstGeom prst="rect">
            <a:avLst/>
          </a:prstGeom>
          <a:noFill/>
          <a:ln w="9525">
            <a:noFill/>
            <a:miter lim="800000"/>
            <a:headEnd/>
            <a:tailEnd/>
          </a:ln>
        </p:spPr>
        <p:txBody>
          <a:bodyPr>
            <a:spAutoFit/>
          </a:bodyPr>
          <a:lstStyle/>
          <a:p>
            <a:r>
              <a:rPr lang="lv-LV" sz="1100">
                <a:latin typeface="Verdana" pitchFamily="34" charset="0"/>
              </a:rPr>
              <a:t>Ekonomiski aktīvo individuālo komersantu un komercsabiedrību skaits uz 1000 iedzīvotājiem plānošanas reģionos 2009.-2013.gadā</a:t>
            </a:r>
            <a:endParaRPr lang="en-US" sz="1100">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5" y="214313"/>
            <a:ext cx="6664325" cy="492125"/>
          </a:xfrm>
        </p:spPr>
        <p:txBody>
          <a:bodyPr>
            <a:noAutofit/>
          </a:bodyPr>
          <a:lstStyle/>
          <a:p>
            <a:pPr algn="ctr">
              <a:defRPr/>
            </a:pPr>
            <a:r>
              <a:rPr lang="lv-LV" altLang="lv-LV" dirty="0" smtClean="0">
                <a:ea typeface="MS PGothic" pitchFamily="34" charset="-128"/>
              </a:rPr>
              <a:t>Iedzīvotāju skaita izmaiņu dinamika plānošanas reģionos, %</a:t>
            </a:r>
          </a:p>
        </p:txBody>
      </p:sp>
      <p:sp>
        <p:nvSpPr>
          <p:cNvPr id="15363" name="Slide Number Placeholder 5"/>
          <p:cNvSpPr>
            <a:spLocks noGrp="1"/>
          </p:cNvSpPr>
          <p:nvPr>
            <p:ph type="sldNum" sz="quarter" idx="13"/>
          </p:nvPr>
        </p:nvSpPr>
        <p:spPr bwMode="auto">
          <a:xfrm>
            <a:off x="8534400" y="6172200"/>
            <a:ext cx="304800" cy="304800"/>
          </a:xfrm>
          <a:noFill/>
          <a:ln>
            <a:miter lim="800000"/>
            <a:headEnd/>
            <a:tailEnd/>
          </a:ln>
        </p:spPr>
        <p:txBody>
          <a:bodyPr/>
          <a:lstStyle/>
          <a:p>
            <a:fld id="{7EC0D307-E4D9-4BC1-9155-33B9F52562AD}" type="slidenum">
              <a:rPr lang="en-US" altLang="lv-LV"/>
              <a:pPr/>
              <a:t>4</a:t>
            </a:fld>
            <a:endParaRPr lang="en-US" altLang="lv-LV"/>
          </a:p>
        </p:txBody>
      </p:sp>
      <p:sp>
        <p:nvSpPr>
          <p:cNvPr id="15364" name="Rectangle 2"/>
          <p:cNvSpPr>
            <a:spLocks noChangeArrowheads="1"/>
          </p:cNvSpPr>
          <p:nvPr/>
        </p:nvSpPr>
        <p:spPr bwMode="auto">
          <a:xfrm>
            <a:off x="0" y="-152400"/>
            <a:ext cx="9144000" cy="457200"/>
          </a:xfrm>
          <a:prstGeom prst="rect">
            <a:avLst/>
          </a:prstGeom>
          <a:noFill/>
          <a:ln w="9525">
            <a:noFill/>
            <a:miter lim="800000"/>
            <a:headEnd/>
            <a:tailEnd/>
          </a:ln>
        </p:spPr>
        <p:txBody>
          <a:bodyPr wrap="none" anchor="ctr">
            <a:spAutoFit/>
          </a:bodyPr>
          <a:lstStyle/>
          <a:p>
            <a:endParaRPr lang="lv-LV" altLang="lv-LV"/>
          </a:p>
        </p:txBody>
      </p:sp>
      <p:graphicFrame>
        <p:nvGraphicFramePr>
          <p:cNvPr id="11" name="Chart 10"/>
          <p:cNvGraphicFramePr/>
          <p:nvPr/>
        </p:nvGraphicFramePr>
        <p:xfrm>
          <a:off x="1492468" y="1629103"/>
          <a:ext cx="6768662" cy="3655356"/>
        </p:xfrm>
        <a:graphic>
          <a:graphicData uri="http://schemas.openxmlformats.org/drawingml/2006/chart">
            <c:chart xmlns:c="http://schemas.openxmlformats.org/drawingml/2006/chart" xmlns:r="http://schemas.openxmlformats.org/officeDocument/2006/relationships" r:id="rId2"/>
          </a:graphicData>
        </a:graphic>
      </p:graphicFrame>
      <p:sp>
        <p:nvSpPr>
          <p:cNvPr id="1536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lv-LV" altLang="lv-LV"/>
          </a:p>
        </p:txBody>
      </p:sp>
      <p:sp>
        <p:nvSpPr>
          <p:cNvPr id="15372"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lv-LV" altLang="lv-LV"/>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90800" y="273050"/>
            <a:ext cx="2751138" cy="1162050"/>
          </a:xfrm>
        </p:spPr>
        <p:txBody>
          <a:bodyPr/>
          <a:lstStyle/>
          <a:p>
            <a:endParaRPr lang="en-US" smtClean="0"/>
          </a:p>
        </p:txBody>
      </p:sp>
      <p:sp>
        <p:nvSpPr>
          <p:cNvPr id="19459" name="Content Placeholder 2"/>
          <p:cNvSpPr>
            <a:spLocks noGrp="1"/>
          </p:cNvSpPr>
          <p:nvPr>
            <p:ph idx="1"/>
          </p:nvPr>
        </p:nvSpPr>
        <p:spPr>
          <a:xfrm>
            <a:off x="5568950" y="273050"/>
            <a:ext cx="3270250" cy="5853113"/>
          </a:xfrm>
        </p:spPr>
        <p:txBody>
          <a:bodyPr/>
          <a:lstStyle/>
          <a:p>
            <a:endParaRPr lang="en-US" smtClean="0"/>
          </a:p>
        </p:txBody>
      </p:sp>
      <p:sp>
        <p:nvSpPr>
          <p:cNvPr id="19460" name="Text Placeholder 3"/>
          <p:cNvSpPr>
            <a:spLocks noGrp="1"/>
          </p:cNvSpPr>
          <p:nvPr>
            <p:ph type="body" sz="half" idx="2"/>
          </p:nvPr>
        </p:nvSpPr>
        <p:spPr>
          <a:xfrm>
            <a:off x="2590800" y="1435100"/>
            <a:ext cx="2751138" cy="4691063"/>
          </a:xfrm>
        </p:spPr>
        <p:txBody>
          <a:bodyPr/>
          <a:lstStyle/>
          <a:p>
            <a:endParaRPr lang="en-US" smtClean="0"/>
          </a:p>
        </p:txBody>
      </p:sp>
      <p:sp>
        <p:nvSpPr>
          <p:cNvPr id="19461" name="Text Placeholder 4"/>
          <p:cNvSpPr>
            <a:spLocks noGrp="1"/>
          </p:cNvSpPr>
          <p:nvPr>
            <p:ph type="body" sz="quarter" idx="10"/>
          </p:nvPr>
        </p:nvSpPr>
        <p:spPr/>
        <p:txBody>
          <a:bodyPr/>
          <a:lstStyle/>
          <a:p>
            <a:endParaRPr lang="en-US" smtClean="0"/>
          </a:p>
        </p:txBody>
      </p:sp>
      <p:sp>
        <p:nvSpPr>
          <p:cNvPr id="19462" name="Text Placeholder 5"/>
          <p:cNvSpPr>
            <a:spLocks noGrp="1"/>
          </p:cNvSpPr>
          <p:nvPr>
            <p:ph type="body" sz="quarter" idx="12"/>
          </p:nvPr>
        </p:nvSpPr>
        <p:spPr/>
        <p:txBody>
          <a:bodyPr/>
          <a:lstStyle/>
          <a:p>
            <a:endParaRPr lang="en-US" smtClean="0"/>
          </a:p>
        </p:txBody>
      </p:sp>
      <p:sp>
        <p:nvSpPr>
          <p:cNvPr id="19463" name="Slide Number Placeholder 6"/>
          <p:cNvSpPr>
            <a:spLocks noGrp="1"/>
          </p:cNvSpPr>
          <p:nvPr>
            <p:ph type="sldNum" sz="quarter" idx="13"/>
          </p:nvPr>
        </p:nvSpPr>
        <p:spPr bwMode="auto">
          <a:noFill/>
          <a:ln>
            <a:miter lim="800000"/>
            <a:headEnd/>
            <a:tailEnd/>
          </a:ln>
        </p:spPr>
        <p:txBody>
          <a:bodyPr/>
          <a:lstStyle/>
          <a:p>
            <a:fld id="{99C702A4-A64C-4416-BE9C-B531697A60C1}" type="slidenum">
              <a:rPr lang="en-US" altLang="en-US" smtClean="0">
                <a:cs typeface="Arial" pitchFamily="34" charset="0"/>
              </a:rPr>
              <a:pPr/>
              <a:t>5</a:t>
            </a:fld>
            <a:endParaRPr lang="en-US" altLang="en-US" smtClean="0">
              <a:cs typeface="Arial" pitchFamily="34" charset="0"/>
            </a:endParaRPr>
          </a:p>
        </p:txBody>
      </p:sp>
      <p:pic>
        <p:nvPicPr>
          <p:cNvPr id="19464" name="Picture 1"/>
          <p:cNvPicPr>
            <a:picLocks noChangeAspect="1" noChangeArrowheads="1"/>
          </p:cNvPicPr>
          <p:nvPr/>
        </p:nvPicPr>
        <p:blipFill>
          <a:blip r:embed="rId3" cstate="print"/>
          <a:srcRect/>
          <a:stretch>
            <a:fillRect/>
          </a:stretch>
        </p:blipFill>
        <p:spPr bwMode="auto">
          <a:xfrm>
            <a:off x="-50800" y="0"/>
            <a:ext cx="9194800" cy="678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31" y="2232403"/>
            <a:ext cx="7323026" cy="1162051"/>
          </a:xfrm>
        </p:spPr>
        <p:txBody>
          <a:bodyPr>
            <a:normAutofit/>
          </a:bodyPr>
          <a:lstStyle/>
          <a:p>
            <a:r>
              <a:rPr lang="lv-LV" sz="3600" dirty="0" smtClean="0"/>
              <a:t>Iespējas - tūrisms</a:t>
            </a:r>
            <a:endParaRPr lang="en-US" sz="3600" dirty="0"/>
          </a:p>
        </p:txBody>
      </p:sp>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05DB15F-BF7C-4471-A255-65C22310E6AF}" type="slidenum">
              <a:rPr lang="en-US" altLang="lv-LV" smtClean="0"/>
              <a:pPr/>
              <a:t>6</a:t>
            </a:fld>
            <a:endParaRPr lang="en-US" altLang="lv-LV"/>
          </a:p>
        </p:txBody>
      </p:sp>
    </p:spTree>
    <p:extLst>
      <p:ext uri="{BB962C8B-B14F-4D97-AF65-F5344CB8AC3E}">
        <p14:creationId xmlns:p14="http://schemas.microsoft.com/office/powerpoint/2010/main" val="4018616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314" y="341193"/>
            <a:ext cx="5426149" cy="529725"/>
          </a:xfrm>
        </p:spPr>
        <p:txBody>
          <a:bodyPr/>
          <a:lstStyle/>
          <a:p>
            <a:pPr algn="ctr"/>
            <a:r>
              <a:rPr lang="lv-LV" dirty="0" smtClean="0"/>
              <a:t>Latgales pārstāvniecība</a:t>
            </a:r>
            <a:endParaRPr lang="lv-LV" dirty="0"/>
          </a:p>
        </p:txBody>
      </p:sp>
      <p:sp>
        <p:nvSpPr>
          <p:cNvPr id="3" name="Content Placeholder 2"/>
          <p:cNvSpPr>
            <a:spLocks noGrp="1"/>
          </p:cNvSpPr>
          <p:nvPr>
            <p:ph idx="1"/>
          </p:nvPr>
        </p:nvSpPr>
        <p:spPr>
          <a:xfrm>
            <a:off x="731522" y="1684421"/>
            <a:ext cx="5397430" cy="5031605"/>
          </a:xfrm>
        </p:spPr>
        <p:txBody>
          <a:bodyPr>
            <a:normAutofit/>
          </a:bodyPr>
          <a:lstStyle/>
          <a:p>
            <a:pPr algn="just"/>
            <a:r>
              <a:rPr lang="lv-LV" sz="1600" b="1" dirty="0" smtClean="0"/>
              <a:t>Nozīmīgākās veiktās aktivitātes:</a:t>
            </a:r>
          </a:p>
          <a:p>
            <a:pPr algn="just"/>
            <a:r>
              <a:rPr lang="lv-LV" sz="1600" dirty="0"/>
              <a:t>Latgales reģiona pārstāvniecībā tiek prezentēti aktuālie </a:t>
            </a:r>
            <a:r>
              <a:rPr lang="lv-LV" sz="1600" dirty="0" smtClean="0"/>
              <a:t>investīciju projekti</a:t>
            </a:r>
            <a:r>
              <a:rPr lang="lv-LV" sz="1600" dirty="0"/>
              <a:t>, Latgales vietējo uzņēmēju un amatnieku produkcija, kā </a:t>
            </a:r>
            <a:r>
              <a:rPr lang="lv-LV" sz="1600" dirty="0" smtClean="0"/>
              <a:t>arī </a:t>
            </a:r>
            <a:r>
              <a:rPr lang="lv-LV" sz="1600" dirty="0"/>
              <a:t>nodrošinātas konferenču un apspriežu telpas Latgales </a:t>
            </a:r>
            <a:r>
              <a:rPr lang="lv-LV" sz="1600" dirty="0" smtClean="0"/>
              <a:t>uzņēmēju </a:t>
            </a:r>
            <a:r>
              <a:rPr lang="lv-LV" sz="1600" dirty="0"/>
              <a:t>komunikācijai ar investoriem un sadarbības partneriem. </a:t>
            </a:r>
          </a:p>
          <a:p>
            <a:pPr algn="just"/>
            <a:endParaRPr lang="lv-LV" sz="1600" dirty="0"/>
          </a:p>
          <a:p>
            <a:pPr algn="just"/>
            <a:r>
              <a:rPr lang="lv-LV" sz="1600" dirty="0"/>
              <a:t>Ņemot vērā tūrisma nozīmi reģionālās attīstības veicināšanā ārpus </a:t>
            </a:r>
            <a:r>
              <a:rPr lang="lv-LV" sz="1600" dirty="0" smtClean="0"/>
              <a:t>nacionālas </a:t>
            </a:r>
            <a:r>
              <a:rPr lang="lv-LV" sz="1600" dirty="0"/>
              <a:t>un reģionālas nozīmes attīstības centriem, </a:t>
            </a:r>
            <a:r>
              <a:rPr lang="lv-LV" sz="1600" dirty="0" smtClean="0"/>
              <a:t>pārstāvniecībā </a:t>
            </a:r>
            <a:r>
              <a:rPr lang="lv-LV" sz="1600" dirty="0"/>
              <a:t>prezentētas arī tūrisma iespējas Latgalē</a:t>
            </a:r>
            <a:r>
              <a:rPr lang="lv-LV" sz="1600" dirty="0" smtClean="0"/>
              <a:t>.</a:t>
            </a:r>
          </a:p>
          <a:p>
            <a:pPr algn="just"/>
            <a:endParaRPr lang="lv-LV" sz="1600" dirty="0" smtClean="0"/>
          </a:p>
          <a:p>
            <a:pPr algn="just"/>
            <a:r>
              <a:rPr lang="lv-LV" sz="1600" dirty="0"/>
              <a:t>Investīciju piesaistes materiāli </a:t>
            </a:r>
            <a:r>
              <a:rPr lang="lv-LV" sz="1600" dirty="0" smtClean="0"/>
              <a:t>- katalogs </a:t>
            </a:r>
            <a:r>
              <a:rPr lang="lv-LV" sz="1600" dirty="0"/>
              <a:t>par pašvaldību </a:t>
            </a:r>
            <a:r>
              <a:rPr lang="lv-LV" sz="1600" dirty="0" smtClean="0"/>
              <a:t>investīciju </a:t>
            </a:r>
            <a:r>
              <a:rPr lang="lv-LV" sz="1600" dirty="0"/>
              <a:t>objektiem Latgales </a:t>
            </a:r>
            <a:r>
              <a:rPr lang="lv-LV" sz="1600" dirty="0" smtClean="0"/>
              <a:t>plānošanas reģionā.</a:t>
            </a:r>
            <a:endParaRPr lang="lv-LV" sz="1600" dirty="0"/>
          </a:p>
        </p:txBody>
      </p:sp>
      <p:sp>
        <p:nvSpPr>
          <p:cNvPr id="6" name="Slide Number Placeholder 5"/>
          <p:cNvSpPr>
            <a:spLocks noGrp="1"/>
          </p:cNvSpPr>
          <p:nvPr>
            <p:ph type="sldNum" sz="quarter" idx="13"/>
          </p:nvPr>
        </p:nvSpPr>
        <p:spPr/>
        <p:txBody>
          <a:bodyPr/>
          <a:lstStyle/>
          <a:p>
            <a:pPr>
              <a:defRPr/>
            </a:pPr>
            <a:fld id="{CE7B2ECF-758E-4A57-9DD3-52E80A8BAA84}" type="slidenum">
              <a:rPr lang="en-US" altLang="en-US" smtClean="0"/>
              <a:pPr>
                <a:defRPr/>
              </a:pPr>
              <a:t>7</a:t>
            </a:fld>
            <a:endParaRPr lang="en-US" altLang="en-US" dirty="0"/>
          </a:p>
        </p:txBody>
      </p:sp>
      <p:pic>
        <p:nvPicPr>
          <p:cNvPr id="5" name="Picture 2" descr="http://nekrize.lv/wp-content/uploads/2014/06/LETA.jpg"/>
          <p:cNvPicPr>
            <a:picLocks noChangeAspect="1" noChangeArrowheads="1"/>
          </p:cNvPicPr>
          <p:nvPr/>
        </p:nvPicPr>
        <p:blipFill rotWithShape="1">
          <a:blip r:embed="rId3" cstate="print"/>
          <a:srcRect/>
          <a:stretch/>
        </p:blipFill>
        <p:spPr bwMode="auto">
          <a:xfrm>
            <a:off x="6459538" y="1329939"/>
            <a:ext cx="2684462" cy="2014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stretch>
            <a:fillRect/>
          </a:stretch>
        </p:blipFill>
        <p:spPr>
          <a:xfrm>
            <a:off x="6343650" y="4097209"/>
            <a:ext cx="2800350" cy="1863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1288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026763" y="381000"/>
            <a:ext cx="6660037" cy="1037897"/>
          </a:xfrm>
        </p:spPr>
        <p:txBody>
          <a:bodyPr>
            <a:normAutofit/>
          </a:bodyPr>
          <a:lstStyle/>
          <a:p>
            <a:pPr algn="ctr"/>
            <a:r>
              <a:rPr lang="lv-LV" sz="2000" dirty="0" smtClean="0">
                <a:solidFill>
                  <a:srgbClr val="002060"/>
                </a:solidFill>
                <a:latin typeface="Arial Black" pitchFamily="34" charset="0"/>
              </a:rPr>
              <a:t>Pārrobežu sadarbības programmas 2007.-2013.gadam: </a:t>
            </a:r>
            <a:r>
              <a:rPr lang="lv-LV" sz="2000" dirty="0" smtClean="0">
                <a:solidFill>
                  <a:srgbClr val="A20000"/>
                </a:solidFill>
                <a:latin typeface="Arial Black" pitchFamily="34" charset="0"/>
              </a:rPr>
              <a:t>atbalsts tūrisma attīstībai un  kultūras mantojuma saglabāšanai Latgalē</a:t>
            </a:r>
            <a:endParaRPr lang="lv-LV" sz="2000" dirty="0" smtClean="0">
              <a:solidFill>
                <a:srgbClr val="A20000"/>
              </a:solidFill>
            </a:endParaRPr>
          </a:p>
        </p:txBody>
      </p:sp>
      <p:sp>
        <p:nvSpPr>
          <p:cNvPr id="4" name="Content Placeholder 3"/>
          <p:cNvSpPr>
            <a:spLocks noGrp="1"/>
          </p:cNvSpPr>
          <p:nvPr>
            <p:ph idx="1"/>
          </p:nvPr>
        </p:nvSpPr>
        <p:spPr>
          <a:xfrm>
            <a:off x="346841" y="1418897"/>
            <a:ext cx="8513379" cy="5439103"/>
          </a:xfrm>
        </p:spPr>
        <p:txBody>
          <a:bodyPr>
            <a:noAutofit/>
          </a:bodyPr>
          <a:lstStyle/>
          <a:p>
            <a:pPr algn="just" eaLnBrk="1" fontAlgn="t" hangingPunct="1">
              <a:buFont typeface="Arial" pitchFamily="34" charset="0"/>
              <a:buChar char="•"/>
            </a:pPr>
            <a:r>
              <a:rPr lang="lv-LV" sz="1600" b="1" u="sng" dirty="0" smtClean="0">
                <a:solidFill>
                  <a:srgbClr val="002060"/>
                </a:solidFill>
              </a:rPr>
              <a:t>Latvijas–Lietuvas</a:t>
            </a:r>
            <a:r>
              <a:rPr lang="lv-LV" sz="1600" b="1" dirty="0" smtClean="0">
                <a:solidFill>
                  <a:srgbClr val="002060"/>
                </a:solidFill>
              </a:rPr>
              <a:t> </a:t>
            </a:r>
            <a:r>
              <a:rPr lang="lv-LV" sz="1600" dirty="0" smtClean="0">
                <a:solidFill>
                  <a:srgbClr val="002060"/>
                </a:solidFill>
              </a:rPr>
              <a:t>pārrobežu sadarbības programma:</a:t>
            </a:r>
          </a:p>
          <a:p>
            <a:pPr lvl="1" algn="just" eaLnBrk="1" fontAlgn="t" hangingPunct="1">
              <a:buFont typeface="Arial" pitchFamily="34" charset="0"/>
              <a:buChar char="•"/>
            </a:pPr>
            <a:r>
              <a:rPr lang="en-GB" sz="1500" b="1" i="1" dirty="0" smtClean="0">
                <a:solidFill>
                  <a:srgbClr val="A20000"/>
                </a:solidFill>
                <a:latin typeface="Verdana" pitchFamily="34" charset="0"/>
                <a:ea typeface="Verdana" pitchFamily="34" charset="0"/>
                <a:cs typeface="Verdana" pitchFamily="34" charset="0"/>
              </a:rPr>
              <a:t>Water Joy </a:t>
            </a:r>
            <a:r>
              <a:rPr lang="lv-LV" sz="1500" b="1" i="1" dirty="0" smtClean="0">
                <a:solidFill>
                  <a:srgbClr val="A20000"/>
                </a:solidFill>
                <a:latin typeface="Verdana" pitchFamily="34" charset="0"/>
                <a:ea typeface="Verdana" pitchFamily="34" charset="0"/>
                <a:cs typeface="Verdana" pitchFamily="34" charset="0"/>
              </a:rPr>
              <a:t> </a:t>
            </a:r>
            <a:r>
              <a:rPr lang="lv-LV" sz="1500" i="1" dirty="0" smtClean="0">
                <a:latin typeface="Verdana" pitchFamily="34" charset="0"/>
                <a:ea typeface="Verdana" pitchFamily="34" charset="0"/>
                <a:cs typeface="Verdana" pitchFamily="34" charset="0"/>
              </a:rPr>
              <a:t>- </a:t>
            </a:r>
            <a:r>
              <a:rPr lang="lv-LV" sz="1500" dirty="0" smtClean="0">
                <a:latin typeface="Verdana" pitchFamily="34" charset="0"/>
                <a:ea typeface="Verdana" pitchFamily="34" charset="0"/>
                <a:cs typeface="Verdana" pitchFamily="34" charset="0"/>
              </a:rPr>
              <a:t>Ūdens tūrisma attīstība </a:t>
            </a:r>
            <a:r>
              <a:rPr lang="lv-LV" sz="1500" dirty="0" err="1" smtClean="0">
                <a:latin typeface="Verdana" pitchFamily="34" charset="0"/>
                <a:ea typeface="Verdana" pitchFamily="34" charset="0"/>
                <a:cs typeface="Verdana" pitchFamily="34" charset="0"/>
              </a:rPr>
              <a:t>Utenas</a:t>
            </a:r>
            <a:r>
              <a:rPr lang="lv-LV" sz="1500" dirty="0" smtClean="0">
                <a:latin typeface="Verdana" pitchFamily="34" charset="0"/>
                <a:ea typeface="Verdana" pitchFamily="34" charset="0"/>
                <a:cs typeface="Verdana" pitchFamily="34" charset="0"/>
              </a:rPr>
              <a:t> un Latgales reģionos (Latgales Plānošanas reģions, Latgales reģiona attīstības aģentūra, 1,34MEUR)</a:t>
            </a:r>
          </a:p>
          <a:p>
            <a:pPr lvl="1" algn="just" eaLnBrk="1" fontAlgn="t" hangingPunct="1">
              <a:buFont typeface="Arial" pitchFamily="34" charset="0"/>
              <a:buChar char="•"/>
            </a:pPr>
            <a:r>
              <a:rPr lang="en-GB" sz="1500" b="1" i="1" dirty="0" smtClean="0">
                <a:solidFill>
                  <a:srgbClr val="A20000"/>
                </a:solidFill>
                <a:latin typeface="Verdana" pitchFamily="34" charset="0"/>
                <a:ea typeface="Verdana" pitchFamily="34" charset="0"/>
                <a:cs typeface="Verdana" pitchFamily="34" charset="0"/>
              </a:rPr>
              <a:t>New Quality Image</a:t>
            </a:r>
            <a:r>
              <a:rPr lang="lv-LV" sz="1500" b="1" i="1" dirty="0" smtClean="0">
                <a:solidFill>
                  <a:srgbClr val="A20000"/>
                </a:solidFill>
                <a:latin typeface="Verdana" pitchFamily="34" charset="0"/>
                <a:ea typeface="Verdana" pitchFamily="34" charset="0"/>
                <a:cs typeface="Verdana" pitchFamily="34" charset="0"/>
              </a:rPr>
              <a:t> </a:t>
            </a:r>
            <a:r>
              <a:rPr lang="lv-LV" sz="1500" i="1" dirty="0" smtClean="0">
                <a:latin typeface="Verdana" pitchFamily="34" charset="0"/>
                <a:ea typeface="Verdana" pitchFamily="34" charset="0"/>
                <a:cs typeface="Verdana" pitchFamily="34" charset="0"/>
              </a:rPr>
              <a:t>–</a:t>
            </a:r>
            <a:r>
              <a:rPr lang="lv-LV" sz="1500" dirty="0" err="1" smtClean="0">
                <a:latin typeface="Verdana" pitchFamily="34" charset="0"/>
                <a:ea typeface="Verdana" pitchFamily="34" charset="0"/>
                <a:cs typeface="Verdana" pitchFamily="34" charset="0"/>
              </a:rPr>
              <a:t>Zarasu</a:t>
            </a:r>
            <a:r>
              <a:rPr lang="lv-LV" sz="1500" dirty="0" smtClean="0">
                <a:latin typeface="Verdana" pitchFamily="34" charset="0"/>
                <a:ea typeface="Verdana" pitchFamily="34" charset="0"/>
                <a:cs typeface="Verdana" pitchFamily="34" charset="0"/>
              </a:rPr>
              <a:t> un Krāslavas pilsētvides uzlabošana (Krāslavas novada dome, 1,47 MEUR)</a:t>
            </a:r>
          </a:p>
          <a:p>
            <a:pPr lvl="1" algn="just" eaLnBrk="1" fontAlgn="t" hangingPunct="1">
              <a:buFont typeface="Arial" pitchFamily="34" charset="0"/>
              <a:buChar char="•"/>
            </a:pPr>
            <a:endParaRPr lang="lv-LV" sz="1600" i="1" dirty="0" smtClean="0">
              <a:latin typeface="Verdana" pitchFamily="34" charset="0"/>
              <a:ea typeface="Verdana" pitchFamily="34" charset="0"/>
              <a:cs typeface="Verdana" pitchFamily="34" charset="0"/>
            </a:endParaRPr>
          </a:p>
          <a:p>
            <a:pPr algn="just" eaLnBrk="1" hangingPunct="1">
              <a:buFont typeface="Arial" pitchFamily="34" charset="0"/>
              <a:buChar char="•"/>
            </a:pPr>
            <a:r>
              <a:rPr lang="lv-LV" sz="1600" b="1" u="sng" dirty="0" smtClean="0">
                <a:solidFill>
                  <a:srgbClr val="002060"/>
                </a:solidFill>
              </a:rPr>
              <a:t>Igaunijas - Latvijas–Krievijas</a:t>
            </a:r>
            <a:r>
              <a:rPr lang="lv-LV" sz="1600" b="1" dirty="0" smtClean="0">
                <a:solidFill>
                  <a:srgbClr val="002060"/>
                </a:solidFill>
              </a:rPr>
              <a:t> </a:t>
            </a:r>
            <a:r>
              <a:rPr lang="lv-LV" sz="1600" dirty="0" smtClean="0">
                <a:solidFill>
                  <a:srgbClr val="002060"/>
                </a:solidFill>
              </a:rPr>
              <a:t>pārrobežu sadarbības programma:</a:t>
            </a:r>
          </a:p>
          <a:p>
            <a:pPr lvl="1" algn="just" eaLnBrk="1" hangingPunct="1">
              <a:buFont typeface="Arial" pitchFamily="34" charset="0"/>
              <a:buChar char="•"/>
            </a:pPr>
            <a:r>
              <a:rPr lang="lv-LV" sz="1500" b="1" dirty="0" err="1" smtClean="0">
                <a:solidFill>
                  <a:srgbClr val="A20000"/>
                </a:solidFill>
                <a:latin typeface="Verdana" pitchFamily="34" charset="0"/>
                <a:ea typeface="Verdana" pitchFamily="34" charset="0"/>
                <a:cs typeface="Verdana" pitchFamily="34" charset="0"/>
              </a:rPr>
              <a:t>Tour</a:t>
            </a:r>
            <a:r>
              <a:rPr lang="lv-LV" sz="1500" dirty="0" smtClean="0">
                <a:solidFill>
                  <a:srgbClr val="002060"/>
                </a:solidFill>
                <a:latin typeface="Verdana" pitchFamily="34" charset="0"/>
                <a:ea typeface="Verdana" pitchFamily="34" charset="0"/>
                <a:cs typeface="Verdana" pitchFamily="34" charset="0"/>
              </a:rPr>
              <a:t>  </a:t>
            </a:r>
            <a:r>
              <a:rPr lang="lv-LV" sz="1500" b="1" dirty="0" err="1" smtClean="0">
                <a:solidFill>
                  <a:srgbClr val="A20000"/>
                </a:solidFill>
                <a:latin typeface="Verdana" pitchFamily="34" charset="0"/>
                <a:ea typeface="Verdana" pitchFamily="34" charset="0"/>
                <a:cs typeface="Verdana" pitchFamily="34" charset="0"/>
              </a:rPr>
              <a:t>de</a:t>
            </a:r>
            <a:r>
              <a:rPr lang="lv-LV" sz="1500" b="1" dirty="0" smtClean="0">
                <a:solidFill>
                  <a:srgbClr val="A20000"/>
                </a:solidFill>
                <a:latin typeface="Verdana" pitchFamily="34" charset="0"/>
                <a:ea typeface="Verdana" pitchFamily="34" charset="0"/>
                <a:cs typeface="Verdana" pitchFamily="34" charset="0"/>
              </a:rPr>
              <a:t> Latgale-</a:t>
            </a:r>
            <a:r>
              <a:rPr lang="lv-LV" sz="1500" b="1" dirty="0" err="1" smtClean="0">
                <a:solidFill>
                  <a:srgbClr val="A20000"/>
                </a:solidFill>
                <a:latin typeface="Verdana" pitchFamily="34" charset="0"/>
                <a:ea typeface="Verdana" pitchFamily="34" charset="0"/>
                <a:cs typeface="Verdana" pitchFamily="34" charset="0"/>
              </a:rPr>
              <a:t>Pskov</a:t>
            </a:r>
            <a:r>
              <a:rPr lang="lv-LV" sz="1500" b="1" dirty="0" smtClean="0">
                <a:solidFill>
                  <a:srgbClr val="A20000"/>
                </a:solidFill>
                <a:latin typeface="Verdana" pitchFamily="34" charset="0"/>
                <a:ea typeface="Verdana" pitchFamily="34" charset="0"/>
                <a:cs typeface="Verdana" pitchFamily="34" charset="0"/>
              </a:rPr>
              <a:t> </a:t>
            </a:r>
            <a:r>
              <a:rPr lang="lv-LV" sz="1500" dirty="0" smtClean="0">
                <a:solidFill>
                  <a:srgbClr val="002060"/>
                </a:solidFill>
                <a:latin typeface="Verdana" pitchFamily="34" charset="0"/>
                <a:ea typeface="Verdana" pitchFamily="34" charset="0"/>
                <a:cs typeface="Verdana" pitchFamily="34" charset="0"/>
              </a:rPr>
              <a:t>- </a:t>
            </a:r>
            <a:r>
              <a:rPr lang="lv-LV" sz="1500" dirty="0" smtClean="0">
                <a:latin typeface="Verdana" pitchFamily="34" charset="0"/>
                <a:ea typeface="Verdana" pitchFamily="34" charset="0"/>
                <a:cs typeface="Verdana" pitchFamily="34" charset="0"/>
              </a:rPr>
              <a:t>Ceļojums caur Latgali un Pleskavu (Latgales Plānošanas reģions, Latgales reģiona attīstības aģentūra, 1,68 EUR)</a:t>
            </a:r>
          </a:p>
          <a:p>
            <a:pPr lvl="1" algn="just" eaLnBrk="1" hangingPunct="1">
              <a:buFont typeface="Arial" pitchFamily="34" charset="0"/>
              <a:buChar char="•"/>
            </a:pPr>
            <a:r>
              <a:rPr lang="en-US" sz="1500" b="1" dirty="0" smtClean="0">
                <a:solidFill>
                  <a:srgbClr val="A20000"/>
                </a:solidFill>
                <a:latin typeface="Verdana" pitchFamily="34" charset="0"/>
                <a:ea typeface="Verdana" pitchFamily="34" charset="0"/>
                <a:cs typeface="Verdana" pitchFamily="34" charset="0"/>
              </a:rPr>
              <a:t>To preserve not to lose it</a:t>
            </a:r>
            <a:r>
              <a:rPr lang="lv-LV" sz="1500" b="1" dirty="0" smtClean="0">
                <a:solidFill>
                  <a:srgbClr val="A20000"/>
                </a:solidFill>
                <a:latin typeface="Verdana" pitchFamily="34" charset="0"/>
                <a:ea typeface="Verdana" pitchFamily="34" charset="0"/>
                <a:cs typeface="Verdana" pitchFamily="34" charset="0"/>
              </a:rPr>
              <a:t> </a:t>
            </a:r>
            <a:r>
              <a:rPr lang="lv-LV" sz="1500" dirty="0" smtClean="0">
                <a:latin typeface="Verdana" pitchFamily="34" charset="0"/>
                <a:ea typeface="Verdana" pitchFamily="34" charset="0"/>
                <a:cs typeface="Verdana" pitchFamily="34" charset="0"/>
              </a:rPr>
              <a:t>– kultūrvēsturiskā mantojuma aizsargāšana, nemateriālā kultūras un dabas mantojuma atjaunošana, vietējo tradīciju un prasmju apzināšana un atdzīvināšana(Balvu  novada  pašvaldība, 0,86 MEUR)</a:t>
            </a:r>
          </a:p>
          <a:p>
            <a:pPr lvl="1" algn="just" eaLnBrk="1" hangingPunct="1">
              <a:buFont typeface="Arial" pitchFamily="34" charset="0"/>
              <a:buChar char="•"/>
            </a:pPr>
            <a:endParaRPr lang="en-US" sz="1600" dirty="0" smtClean="0">
              <a:solidFill>
                <a:srgbClr val="002060"/>
              </a:solidFill>
              <a:latin typeface="Verdana" pitchFamily="34" charset="0"/>
              <a:ea typeface="Verdana" pitchFamily="34" charset="0"/>
              <a:cs typeface="Verdana" pitchFamily="34" charset="0"/>
            </a:endParaRPr>
          </a:p>
          <a:p>
            <a:pPr algn="just" eaLnBrk="1" fontAlgn="t" hangingPunct="1">
              <a:buFont typeface="Arial" pitchFamily="34" charset="0"/>
              <a:buChar char="•"/>
            </a:pPr>
            <a:r>
              <a:rPr lang="lv-LV" sz="1600" b="1" u="sng" dirty="0" smtClean="0">
                <a:solidFill>
                  <a:srgbClr val="002060"/>
                </a:solidFill>
              </a:rPr>
              <a:t>Latvijas–Lietuvas–Baltkrievijas</a:t>
            </a:r>
            <a:r>
              <a:rPr lang="lv-LV" sz="1600" dirty="0" smtClean="0">
                <a:solidFill>
                  <a:srgbClr val="002060"/>
                </a:solidFill>
              </a:rPr>
              <a:t> pārrobežu sadarbības programma:</a:t>
            </a:r>
          </a:p>
          <a:p>
            <a:pPr lvl="1" algn="just" eaLnBrk="1" fontAlgn="t" hangingPunct="1">
              <a:buFont typeface="Arial" pitchFamily="34" charset="0"/>
              <a:buChar char="•"/>
            </a:pPr>
            <a:r>
              <a:rPr lang="lv-LV" sz="1500" b="1" dirty="0" smtClean="0">
                <a:solidFill>
                  <a:srgbClr val="A20000"/>
                </a:solidFill>
                <a:latin typeface="Verdana" pitchFamily="34" charset="0"/>
                <a:ea typeface="Verdana" pitchFamily="34" charset="0"/>
                <a:cs typeface="Verdana" pitchFamily="34" charset="0"/>
              </a:rPr>
              <a:t>Bella </a:t>
            </a:r>
            <a:r>
              <a:rPr lang="lv-LV" sz="1500" b="1" dirty="0" err="1" smtClean="0">
                <a:solidFill>
                  <a:srgbClr val="A20000"/>
                </a:solidFill>
                <a:latin typeface="Verdana" pitchFamily="34" charset="0"/>
                <a:ea typeface="Verdana" pitchFamily="34" charset="0"/>
                <a:cs typeface="Verdana" pitchFamily="34" charset="0"/>
              </a:rPr>
              <a:t>Dvina</a:t>
            </a:r>
            <a:r>
              <a:rPr lang="lv-LV" sz="1500" b="1" dirty="0" smtClean="0">
                <a:solidFill>
                  <a:srgbClr val="A20000"/>
                </a:solidFill>
                <a:latin typeface="Verdana" pitchFamily="34" charset="0"/>
                <a:ea typeface="Verdana" pitchFamily="34" charset="0"/>
                <a:cs typeface="Verdana" pitchFamily="34" charset="0"/>
              </a:rPr>
              <a:t> 2 </a:t>
            </a:r>
            <a:r>
              <a:rPr lang="lv-LV" sz="1500" dirty="0" smtClean="0">
                <a:solidFill>
                  <a:srgbClr val="002060"/>
                </a:solidFill>
                <a:latin typeface="Verdana" pitchFamily="34" charset="0"/>
                <a:ea typeface="Verdana" pitchFamily="34" charset="0"/>
                <a:cs typeface="Verdana" pitchFamily="34" charset="0"/>
              </a:rPr>
              <a:t>- </a:t>
            </a:r>
            <a:r>
              <a:rPr lang="lv-LV" sz="1500" dirty="0" smtClean="0">
                <a:latin typeface="Verdana" pitchFamily="34" charset="0"/>
                <a:ea typeface="Verdana" pitchFamily="34" charset="0"/>
                <a:cs typeface="Verdana" pitchFamily="34" charset="0"/>
              </a:rPr>
              <a:t>Tūrisma attīstības veicināšana Latgales-</a:t>
            </a:r>
            <a:r>
              <a:rPr lang="lv-LV" sz="1500" dirty="0" err="1" smtClean="0">
                <a:latin typeface="Verdana" pitchFamily="34" charset="0"/>
                <a:ea typeface="Verdana" pitchFamily="34" charset="0"/>
                <a:cs typeface="Verdana" pitchFamily="34" charset="0"/>
              </a:rPr>
              <a:t>Utenas-Vitebskas</a:t>
            </a:r>
            <a:r>
              <a:rPr lang="lv-LV" sz="1500" dirty="0" smtClean="0">
                <a:latin typeface="Verdana" pitchFamily="34" charset="0"/>
                <a:ea typeface="Verdana" pitchFamily="34" charset="0"/>
                <a:cs typeface="Verdana" pitchFamily="34" charset="0"/>
              </a:rPr>
              <a:t> pārrobežu reģionos (Latgales reģiona attīstības aģentūra, 1,6MEUR);</a:t>
            </a:r>
          </a:p>
          <a:p>
            <a:pPr lvl="1" algn="just" eaLnBrk="1" fontAlgn="t" hangingPunct="1">
              <a:buFont typeface="Arial" pitchFamily="34" charset="0"/>
              <a:buChar char="•"/>
            </a:pPr>
            <a:r>
              <a:rPr lang="lv-LV" sz="1500" b="1" dirty="0" err="1" smtClean="0">
                <a:solidFill>
                  <a:srgbClr val="A20000"/>
                </a:solidFill>
                <a:latin typeface="Verdana" pitchFamily="34" charset="0"/>
                <a:ea typeface="Verdana" pitchFamily="34" charset="0"/>
                <a:cs typeface="Verdana" pitchFamily="34" charset="0"/>
              </a:rPr>
              <a:t>Culinary</a:t>
            </a:r>
            <a:r>
              <a:rPr lang="lv-LV" sz="1500" b="1" dirty="0" smtClean="0">
                <a:solidFill>
                  <a:srgbClr val="A20000"/>
                </a:solidFill>
                <a:latin typeface="Verdana" pitchFamily="34" charset="0"/>
                <a:ea typeface="Verdana" pitchFamily="34" charset="0"/>
                <a:cs typeface="Verdana" pitchFamily="34" charset="0"/>
              </a:rPr>
              <a:t> </a:t>
            </a:r>
            <a:r>
              <a:rPr lang="lv-LV" sz="1500" b="1" dirty="0" err="1" smtClean="0">
                <a:solidFill>
                  <a:srgbClr val="A20000"/>
                </a:solidFill>
                <a:latin typeface="Verdana" pitchFamily="34" charset="0"/>
                <a:ea typeface="Verdana" pitchFamily="34" charset="0"/>
                <a:cs typeface="Verdana" pitchFamily="34" charset="0"/>
              </a:rPr>
              <a:t>heritage</a:t>
            </a:r>
            <a:r>
              <a:rPr lang="lv-LV" sz="1500" b="1" dirty="0" smtClean="0">
                <a:solidFill>
                  <a:srgbClr val="A20000"/>
                </a:solidFill>
                <a:latin typeface="Verdana" pitchFamily="34" charset="0"/>
                <a:ea typeface="Verdana" pitchFamily="34" charset="0"/>
                <a:cs typeface="Verdana" pitchFamily="34" charset="0"/>
              </a:rPr>
              <a:t> </a:t>
            </a:r>
            <a:r>
              <a:rPr lang="lv-LV" sz="1500" dirty="0" smtClean="0">
                <a:latin typeface="Verdana" pitchFamily="34" charset="0"/>
                <a:ea typeface="Verdana" pitchFamily="34" charset="0"/>
                <a:cs typeface="Verdana" pitchFamily="34" charset="0"/>
              </a:rPr>
              <a:t>- Kulinārijas pakalpojumu uzlabošana Latgales un Vitebskas reģionos, balstoties uz kulinārā mantojuma koncepciju (Krāslavas novada pašvaldība), Dagdas novada pašvaldība, Rēzeknes novada pašvaldība, Ludzas novada pašvaldība; 0,43 MEUR)</a:t>
            </a:r>
          </a:p>
        </p:txBody>
      </p:sp>
    </p:spTree>
    <p:extLst>
      <p:ext uri="{BB962C8B-B14F-4D97-AF65-F5344CB8AC3E}">
        <p14:creationId xmlns:p14="http://schemas.microsoft.com/office/powerpoint/2010/main" val="140533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53006" y="136633"/>
            <a:ext cx="6433794" cy="1281005"/>
          </a:xfrm>
        </p:spPr>
        <p:txBody>
          <a:bodyPr>
            <a:normAutofit/>
          </a:bodyPr>
          <a:lstStyle/>
          <a:p>
            <a:pPr algn="ctr"/>
            <a:r>
              <a:rPr lang="lv-LV" sz="2000" dirty="0" smtClean="0">
                <a:solidFill>
                  <a:srgbClr val="002060"/>
                </a:solidFill>
                <a:latin typeface="Arial Black" pitchFamily="34" charset="0"/>
              </a:rPr>
              <a:t>Pārrobežu sadarbības programmas 2014.-2020.gadam : </a:t>
            </a:r>
            <a:r>
              <a:rPr lang="lv-LV" sz="2000" dirty="0" smtClean="0">
                <a:solidFill>
                  <a:srgbClr val="A20000"/>
                </a:solidFill>
                <a:latin typeface="Arial Black" pitchFamily="34" charset="0"/>
              </a:rPr>
              <a:t>atbalsts tūrisma attīstībai un  kultūras mantojuma saglabāšanai</a:t>
            </a:r>
            <a:endParaRPr lang="lv-LV" sz="2000" dirty="0" smtClean="0">
              <a:solidFill>
                <a:srgbClr val="A20000"/>
              </a:solidFill>
            </a:endParaRPr>
          </a:p>
        </p:txBody>
      </p:sp>
      <p:sp>
        <p:nvSpPr>
          <p:cNvPr id="17411" name="Text Placeholder 3"/>
          <p:cNvSpPr>
            <a:spLocks noGrp="1"/>
          </p:cNvSpPr>
          <p:nvPr>
            <p:ph type="body" sz="quarter" idx="10"/>
          </p:nvPr>
        </p:nvSpPr>
        <p:spPr/>
        <p:txBody>
          <a:bodyPr/>
          <a:lstStyle/>
          <a:p>
            <a:endParaRPr lang="lv-LV" smtClean="0"/>
          </a:p>
        </p:txBody>
      </p:sp>
      <p:sp>
        <p:nvSpPr>
          <p:cNvPr id="17412" name="Text Placeholder 4"/>
          <p:cNvSpPr>
            <a:spLocks noGrp="1"/>
          </p:cNvSpPr>
          <p:nvPr>
            <p:ph type="body" sz="quarter" idx="12"/>
          </p:nvPr>
        </p:nvSpPr>
        <p:spPr/>
        <p:txBody>
          <a:bodyPr/>
          <a:lstStyle/>
          <a:p>
            <a:endParaRPr lang="lv-LV" smtClean="0"/>
          </a:p>
        </p:txBody>
      </p:sp>
      <p:sp>
        <p:nvSpPr>
          <p:cNvPr id="17413" name="Slide Number Placeholder 5"/>
          <p:cNvSpPr>
            <a:spLocks noGrp="1"/>
          </p:cNvSpPr>
          <p:nvPr>
            <p:ph type="sldNum" sz="quarter" idx="13"/>
          </p:nvPr>
        </p:nvSpPr>
        <p:spPr bwMode="auto">
          <a:noFill/>
          <a:ln>
            <a:miter lim="800000"/>
            <a:headEnd/>
            <a:tailEnd/>
          </a:ln>
        </p:spPr>
        <p:txBody>
          <a:bodyPr/>
          <a:lstStyle/>
          <a:p>
            <a:fld id="{22A26FFA-756D-43FD-8BE8-28809D670285}" type="slidenum">
              <a:rPr lang="en-US" altLang="en-US" smtClean="0"/>
              <a:pPr/>
              <a:t>9</a:t>
            </a:fld>
            <a:endParaRPr lang="en-US" altLang="en-US" smtClean="0"/>
          </a:p>
        </p:txBody>
      </p:sp>
      <p:sp>
        <p:nvSpPr>
          <p:cNvPr id="31" name="Content Placeholder 3"/>
          <p:cNvSpPr txBox="1">
            <a:spLocks/>
          </p:cNvSpPr>
          <p:nvPr/>
        </p:nvSpPr>
        <p:spPr bwMode="auto">
          <a:xfrm>
            <a:off x="346841" y="1602558"/>
            <a:ext cx="8513379" cy="4722042"/>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Autofit/>
          </a:bodyPr>
          <a:lstStyle/>
          <a:p>
            <a:pPr marL="0" marR="0" lvl="0" indent="0" algn="just" defTabSz="938213" rtl="0" eaLnBrk="1" fontAlgn="t" latinLnBrk="0" hangingPunct="1">
              <a:lnSpc>
                <a:spcPct val="100000"/>
              </a:lnSpc>
              <a:spcBef>
                <a:spcPct val="20000"/>
              </a:spcBef>
              <a:spcAft>
                <a:spcPct val="0"/>
              </a:spcAft>
              <a:buClrTx/>
              <a:buSzTx/>
              <a:buFont typeface="Arial" pitchFamily="34" charset="0"/>
              <a:buChar char="•"/>
              <a:tabLst/>
              <a:defRPr/>
            </a:pPr>
            <a:r>
              <a:rPr kumimoji="0" lang="lv-LV" sz="1800" b="1" i="0" u="sng"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Latvijas–Lietuvas</a:t>
            </a:r>
            <a:r>
              <a:rPr kumimoji="0" lang="lv-LV" sz="18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 </a:t>
            </a:r>
            <a:r>
              <a:rPr kumimoji="0" lang="lv-LV" sz="18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pārrobežu sadarbības programma:</a:t>
            </a:r>
          </a:p>
          <a:p>
            <a:pPr lvl="1" indent="0" algn="just" eaLnBrk="1" fontAlgn="t" hangingPunct="1">
              <a:spcBef>
                <a:spcPct val="20000"/>
              </a:spcBef>
              <a:buFont typeface="Arial" pitchFamily="34" charset="0"/>
              <a:buChar char="•"/>
            </a:pPr>
            <a:r>
              <a:rPr lang="lv-LV" sz="1800" b="1" dirty="0" smtClean="0">
                <a:solidFill>
                  <a:srgbClr val="006C31"/>
                </a:solidFill>
                <a:latin typeface="Verdana" pitchFamily="34" charset="0"/>
                <a:ea typeface="Verdana" pitchFamily="34" charset="0"/>
                <a:cs typeface="Verdana" pitchFamily="34" charset="0"/>
              </a:rPr>
              <a:t>1.1. investīciju prioritāte </a:t>
            </a:r>
            <a:r>
              <a:rPr lang="lv-LV" sz="1800" dirty="0" smtClean="0">
                <a:solidFill>
                  <a:srgbClr val="006C31"/>
                </a:solidFill>
                <a:latin typeface="Verdana" pitchFamily="34" charset="0"/>
                <a:ea typeface="Verdana" pitchFamily="34" charset="0"/>
                <a:cs typeface="Verdana" pitchFamily="34" charset="0"/>
              </a:rPr>
              <a:t>“</a:t>
            </a:r>
            <a:r>
              <a:rPr lang="lv-LV" sz="1800" b="1" dirty="0" smtClean="0">
                <a:solidFill>
                  <a:srgbClr val="006C31"/>
                </a:solidFill>
                <a:latin typeface="Verdana" pitchFamily="34" charset="0"/>
                <a:ea typeface="Verdana" pitchFamily="34" charset="0"/>
                <a:cs typeface="Verdana" pitchFamily="34" charset="0"/>
              </a:rPr>
              <a:t>Saglabāt, aizsargāt, veicināt un attīstīt dabas un kultūras mantojumu </a:t>
            </a:r>
            <a:r>
              <a:rPr lang="lv-LV" sz="1800" b="1" dirty="0" smtClean="0">
                <a:latin typeface="Verdana" pitchFamily="34" charset="0"/>
                <a:ea typeface="Verdana" pitchFamily="34" charset="0"/>
                <a:cs typeface="Verdana" pitchFamily="34" charset="0"/>
              </a:rPr>
              <a:t>	</a:t>
            </a:r>
            <a:endParaRPr kumimoji="0" lang="lv-LV" sz="18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endParaRPr>
          </a:p>
          <a:p>
            <a:pPr lvl="1" indent="0" algn="just" eaLnBrk="1" fontAlgn="t" hangingPunct="1">
              <a:spcBef>
                <a:spcPct val="20000"/>
              </a:spcBef>
              <a:buFont typeface="Arial" pitchFamily="34" charset="0"/>
              <a:buChar char="•"/>
            </a:pPr>
            <a:endParaRPr kumimoji="0" lang="en-US" sz="18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endParaRPr>
          </a:p>
          <a:p>
            <a:pPr marL="0" marR="0" lvl="0" indent="0" algn="just" defTabSz="938213" rtl="0" eaLnBrk="1" fontAlgn="base" latinLnBrk="0" hangingPunct="1">
              <a:lnSpc>
                <a:spcPct val="100000"/>
              </a:lnSpc>
              <a:spcBef>
                <a:spcPct val="20000"/>
              </a:spcBef>
              <a:spcAft>
                <a:spcPct val="0"/>
              </a:spcAft>
              <a:buClrTx/>
              <a:buSzTx/>
              <a:buFont typeface="Arial" pitchFamily="34" charset="0"/>
              <a:buChar char="•"/>
              <a:tabLst/>
              <a:defRPr/>
            </a:pPr>
            <a:r>
              <a:rPr kumimoji="0" lang="lv-LV" sz="1800" b="1" i="0" u="sng"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Latvijas–Krievijas</a:t>
            </a:r>
            <a:r>
              <a:rPr kumimoji="0" lang="lv-LV" sz="1800" b="1"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 </a:t>
            </a:r>
            <a:r>
              <a:rPr kumimoji="0" lang="lv-LV" sz="18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pārrobežu sadarbības programma:</a:t>
            </a:r>
          </a:p>
          <a:p>
            <a:pPr lvl="1" indent="0" algn="just" eaLnBrk="1" hangingPunct="1">
              <a:spcBef>
                <a:spcPct val="20000"/>
              </a:spcBef>
              <a:buFont typeface="Arial" pitchFamily="34" charset="0"/>
              <a:buChar char="•"/>
            </a:pPr>
            <a:r>
              <a:rPr lang="lv-LV" sz="1800" b="1" i="1" dirty="0" smtClean="0">
                <a:solidFill>
                  <a:srgbClr val="006C31"/>
                </a:solidFill>
                <a:latin typeface="Verdana" pitchFamily="34" charset="0"/>
                <a:ea typeface="Verdana" pitchFamily="34" charset="0"/>
                <a:cs typeface="Verdana" pitchFamily="34" charset="0"/>
              </a:rPr>
              <a:t>Prioritāte 1.2. “Jaunu produktu un pakalpojumu izstrāde un veicināšana, izmantojot vietējos resursus”, </a:t>
            </a:r>
            <a:r>
              <a:rPr lang="lv-LV" sz="1800" b="1" i="1" dirty="0" smtClean="0">
                <a:solidFill>
                  <a:srgbClr val="006C31"/>
                </a:solidFill>
                <a:latin typeface="Verdana" pitchFamily="34" charset="0"/>
                <a:ea typeface="Verdana" pitchFamily="34" charset="0"/>
                <a:cs typeface="Verdana" pitchFamily="34" charset="0"/>
              </a:rPr>
              <a:t>Prioritāte </a:t>
            </a:r>
            <a:r>
              <a:rPr lang="lv-LV" sz="1800" b="1" i="1" dirty="0" smtClean="0">
                <a:solidFill>
                  <a:srgbClr val="006C31"/>
                </a:solidFill>
                <a:latin typeface="Verdana" pitchFamily="34" charset="0"/>
                <a:ea typeface="Verdana" pitchFamily="34" charset="0"/>
                <a:cs typeface="Verdana" pitchFamily="34" charset="0"/>
              </a:rPr>
              <a:t>2.1. “Efektīva dabas objektu apsaimniekošana”</a:t>
            </a:r>
          </a:p>
          <a:p>
            <a:pPr marL="0" marR="0" lvl="0" indent="0" algn="just" defTabSz="938213" rtl="0" eaLnBrk="1" fontAlgn="base" latinLnBrk="0" hangingPunct="1">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endParaRPr>
          </a:p>
          <a:p>
            <a:pPr marL="0" marR="0" lvl="0" indent="0" algn="just" defTabSz="938213" rtl="0" eaLnBrk="1" fontAlgn="t" latinLnBrk="0" hangingPunct="1">
              <a:lnSpc>
                <a:spcPct val="100000"/>
              </a:lnSpc>
              <a:spcBef>
                <a:spcPct val="20000"/>
              </a:spcBef>
              <a:spcAft>
                <a:spcPct val="0"/>
              </a:spcAft>
              <a:buClrTx/>
              <a:buSzTx/>
              <a:buFont typeface="Arial" pitchFamily="34" charset="0"/>
              <a:buChar char="•"/>
              <a:tabLst/>
              <a:defRPr/>
            </a:pPr>
            <a:r>
              <a:rPr kumimoji="0" lang="lv-LV" sz="1800" b="1" i="0"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Latvijas–Lietuvas–Baltkrievijas</a:t>
            </a:r>
            <a:r>
              <a:rPr kumimoji="0" lang="lv-LV" sz="1800" b="0" i="0" strike="noStrike" kern="1200" cap="none" spc="0" normalizeH="0" baseline="0" noProof="0" dirty="0" smtClean="0">
                <a:ln>
                  <a:noFill/>
                </a:ln>
                <a:solidFill>
                  <a:srgbClr val="002060"/>
                </a:solidFill>
                <a:effectLst/>
                <a:uLnTx/>
                <a:uFillTx/>
                <a:latin typeface="Verdana" pitchFamily="34" charset="0"/>
                <a:ea typeface="Verdana" pitchFamily="34" charset="0"/>
                <a:cs typeface="Verdana" pitchFamily="34" charset="0"/>
              </a:rPr>
              <a:t> pārrobežu sadarbības programma:</a:t>
            </a:r>
          </a:p>
          <a:p>
            <a:pPr lvl="1" indent="0" algn="just" eaLnBrk="1" fontAlgn="t" hangingPunct="1">
              <a:spcBef>
                <a:spcPct val="20000"/>
              </a:spcBef>
              <a:buFont typeface="Arial" pitchFamily="34" charset="0"/>
              <a:buChar char="•"/>
            </a:pPr>
            <a:r>
              <a:rPr lang="lv-LV" sz="1800" b="1" i="1" dirty="0" smtClean="0">
                <a:solidFill>
                  <a:srgbClr val="006C31"/>
                </a:solidFill>
                <a:latin typeface="Verdana" pitchFamily="34" charset="0"/>
                <a:ea typeface="Verdana" pitchFamily="34" charset="0"/>
                <a:cs typeface="Verdana" pitchFamily="34" charset="0"/>
              </a:rPr>
              <a:t>Prioritāte 3.1 „Kultūras un vēstures mantojuma un tradicionālo prasmju veicināšana un saglabāšana” </a:t>
            </a:r>
            <a:endParaRPr kumimoji="0" lang="en-US" sz="1800" b="0" i="0" u="none" strike="noStrike" kern="1200" cap="none" spc="0" normalizeH="0" baseline="0" noProof="0" dirty="0">
              <a:ln>
                <a:noFill/>
              </a:ln>
              <a:solidFill>
                <a:srgbClr val="006C31"/>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15305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791</TotalTime>
  <Words>3624</Words>
  <Application>Microsoft Office PowerPoint</Application>
  <PresentationFormat>On-screen Show (4:3)</PresentationFormat>
  <Paragraphs>457</Paragraphs>
  <Slides>23</Slides>
  <Notes>13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89_Prezentacija_templateLV</vt:lpstr>
      <vt:lpstr>Atbalsta iespējas tūrisma attīstībai Latgales plānošanas reģionā </vt:lpstr>
      <vt:lpstr>Izaicinājumi – uzņēmējdarbība kā prioritāte</vt:lpstr>
      <vt:lpstr>PowerPoint Presentation</vt:lpstr>
      <vt:lpstr>Iedzīvotāju skaita izmaiņu dinamika plānošanas reģionos, %</vt:lpstr>
      <vt:lpstr>PowerPoint Presentation</vt:lpstr>
      <vt:lpstr>Iespējas - tūrisms</vt:lpstr>
      <vt:lpstr>Latgales pārstāvniecība</vt:lpstr>
      <vt:lpstr>Pārrobežu sadarbības programmas 2007.-2013.gadam: atbalsts tūrisma attīstībai un  kultūras mantojuma saglabāšanai Latgalē</vt:lpstr>
      <vt:lpstr>Pārrobežu sadarbības programmas 2014.-2020.gadam : atbalsts tūrisma attīstībai un  kultūras mantojuma saglabāšanai</vt:lpstr>
      <vt:lpstr>Pārrobežu sadarbības programmas 2014.-2020.gadam : teritorija, finansējums, konkursi</vt:lpstr>
      <vt:lpstr>NFI projekta aktivitāte «Reģionālo konkursu „Biznesa ekspresis” organizēšana piecos plānošanas reģionos»</vt:lpstr>
      <vt:lpstr>Kopējie uzņēmējdarbības atbalsta pasākumi – tūrisms, kā viena no nozarēm</vt:lpstr>
      <vt:lpstr>Rīcības plāna Latgales reģiona izaugsmei 2012-2013 rezultāti</vt:lpstr>
      <vt:lpstr>Latgales plāna 2015-2017 mērķis un pasākumi </vt:lpstr>
      <vt:lpstr>Degradēto teritoriju revitalizācija (1)</vt:lpstr>
      <vt:lpstr>Degradēto teritoriju revitalizācija (2)</vt:lpstr>
      <vt:lpstr>PowerPoint Presentation</vt:lpstr>
      <vt:lpstr>Degradēto teritoriju revitalizācija (4)</vt:lpstr>
      <vt:lpstr>PowerPoint Presentation</vt:lpstr>
      <vt:lpstr>PowerPoint Presentation</vt:lpstr>
      <vt:lpstr>PowerPoint Presentation</vt:lpstr>
      <vt:lpstr>Priekšlikumi nodokļu politikas izmaiņām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IMT</cp:lastModifiedBy>
  <cp:revision>111</cp:revision>
  <dcterms:created xsi:type="dcterms:W3CDTF">2014-11-20T14:46:47Z</dcterms:created>
  <dcterms:modified xsi:type="dcterms:W3CDTF">2015-11-26T07:29:07Z</dcterms:modified>
</cp:coreProperties>
</file>